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51"/>
  </p:notesMasterIdLst>
  <p:handoutMasterIdLst>
    <p:handoutMasterId r:id="rId52"/>
  </p:handoutMasterIdLst>
  <p:sldIdLst>
    <p:sldId id="498" r:id="rId2"/>
    <p:sldId id="508" r:id="rId3"/>
    <p:sldId id="477" r:id="rId4"/>
    <p:sldId id="478"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509" r:id="rId25"/>
    <p:sldId id="510" r:id="rId26"/>
    <p:sldId id="502" r:id="rId27"/>
    <p:sldId id="503" r:id="rId28"/>
    <p:sldId id="504" r:id="rId29"/>
    <p:sldId id="505" r:id="rId30"/>
    <p:sldId id="506" r:id="rId31"/>
    <p:sldId id="507" r:id="rId32"/>
    <p:sldId id="468" r:id="rId33"/>
    <p:sldId id="469" r:id="rId34"/>
    <p:sldId id="458" r:id="rId35"/>
    <p:sldId id="459" r:id="rId36"/>
    <p:sldId id="460" r:id="rId37"/>
    <p:sldId id="467" r:id="rId38"/>
    <p:sldId id="461" r:id="rId39"/>
    <p:sldId id="462" r:id="rId40"/>
    <p:sldId id="463" r:id="rId41"/>
    <p:sldId id="464" r:id="rId42"/>
    <p:sldId id="465" r:id="rId43"/>
    <p:sldId id="466" r:id="rId44"/>
    <p:sldId id="472" r:id="rId45"/>
    <p:sldId id="474" r:id="rId46"/>
    <p:sldId id="475" r:id="rId47"/>
    <p:sldId id="476" r:id="rId48"/>
    <p:sldId id="500" r:id="rId49"/>
    <p:sldId id="501" r:id="rId50"/>
  </p:sldIdLst>
  <p:sldSz cx="9144000" cy="6858000" type="screen4x3"/>
  <p:notesSz cx="9723438" cy="6858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1" hangingPunct="1">
      <a:defRPr b="1" kern="1200">
        <a:solidFill>
          <a:schemeClr val="tx1"/>
        </a:solidFill>
        <a:latin typeface="Arial" charset="0"/>
        <a:ea typeface="+mn-ea"/>
        <a:cs typeface="+mn-cs"/>
      </a:defRPr>
    </a:lvl6pPr>
    <a:lvl7pPr marL="2743200" algn="l" defTabSz="914400" rtl="0" eaLnBrk="1" latinLnBrk="1" hangingPunct="1">
      <a:defRPr b="1" kern="1200">
        <a:solidFill>
          <a:schemeClr val="tx1"/>
        </a:solidFill>
        <a:latin typeface="Arial" charset="0"/>
        <a:ea typeface="+mn-ea"/>
        <a:cs typeface="+mn-cs"/>
      </a:defRPr>
    </a:lvl7pPr>
    <a:lvl8pPr marL="3200400" algn="l" defTabSz="914400" rtl="0" eaLnBrk="1" latinLnBrk="1" hangingPunct="1">
      <a:defRPr b="1" kern="1200">
        <a:solidFill>
          <a:schemeClr val="tx1"/>
        </a:solidFill>
        <a:latin typeface="Arial" charset="0"/>
        <a:ea typeface="+mn-ea"/>
        <a:cs typeface="+mn-cs"/>
      </a:defRPr>
    </a:lvl8pPr>
    <a:lvl9pPr marL="3657600" algn="l" defTabSz="914400" rtl="0" eaLnBrk="1" latinLnBrk="1"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F1ED"/>
    <a:srgbClr val="92EEEA"/>
    <a:srgbClr val="1C1C1C"/>
    <a:srgbClr val="777777"/>
    <a:srgbClr val="B2B2B2"/>
    <a:srgbClr val="C2A000"/>
    <a:srgbClr val="333333"/>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7" d="100"/>
          <a:sy n="87" d="100"/>
        </p:scale>
        <p:origin x="-96" y="-15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ko-KR"/>
  <c:chart>
    <c:plotArea>
      <c:layout/>
      <c:lineChart>
        <c:grouping val="stacked"/>
        <c:ser>
          <c:idx val="0"/>
          <c:order val="0"/>
          <c:tx>
            <c:strRef>
              <c:f>Sheet1!$A$2</c:f>
              <c:strCache>
                <c:ptCount val="1"/>
                <c:pt idx="0">
                  <c:v>Orange </c:v>
                </c:pt>
              </c:strCache>
            </c:strRef>
          </c:tx>
          <c:cat>
            <c:numRef>
              <c:f>Sheet1!$B$1:$H$1</c:f>
              <c:numCache>
                <c:formatCode>General</c:formatCode>
                <c:ptCount val="7"/>
                <c:pt idx="0">
                  <c:v>1998</c:v>
                </c:pt>
                <c:pt idx="1">
                  <c:v>1999</c:v>
                </c:pt>
                <c:pt idx="2">
                  <c:v>2000</c:v>
                </c:pt>
                <c:pt idx="3">
                  <c:v>2001</c:v>
                </c:pt>
                <c:pt idx="4">
                  <c:v>2002</c:v>
                </c:pt>
                <c:pt idx="5">
                  <c:v>2003</c:v>
                </c:pt>
                <c:pt idx="6">
                  <c:v>2004.1</c:v>
                </c:pt>
              </c:numCache>
            </c:numRef>
          </c:cat>
          <c:val>
            <c:numRef>
              <c:f>Sheet1!$B$2:$H$2</c:f>
              <c:numCache>
                <c:formatCode>#,##0</c:formatCode>
                <c:ptCount val="7"/>
                <c:pt idx="0">
                  <c:v>5539</c:v>
                </c:pt>
                <c:pt idx="1">
                  <c:v>10051</c:v>
                </c:pt>
                <c:pt idx="2">
                  <c:v>14311</c:v>
                </c:pt>
                <c:pt idx="3">
                  <c:v>17823</c:v>
                </c:pt>
                <c:pt idx="4">
                  <c:v>19216</c:v>
                </c:pt>
                <c:pt idx="5">
                  <c:v>20329</c:v>
                </c:pt>
                <c:pt idx="6">
                  <c:v>20371</c:v>
                </c:pt>
              </c:numCache>
            </c:numRef>
          </c:val>
        </c:ser>
        <c:ser>
          <c:idx val="1"/>
          <c:order val="1"/>
          <c:tx>
            <c:strRef>
              <c:f>Sheet1!$A$3</c:f>
              <c:strCache>
                <c:ptCount val="1"/>
                <c:pt idx="0">
                  <c:v>SFR </c:v>
                </c:pt>
              </c:strCache>
            </c:strRef>
          </c:tx>
          <c:cat>
            <c:numRef>
              <c:f>Sheet1!$B$1:$H$1</c:f>
              <c:numCache>
                <c:formatCode>General</c:formatCode>
                <c:ptCount val="7"/>
                <c:pt idx="0">
                  <c:v>1998</c:v>
                </c:pt>
                <c:pt idx="1">
                  <c:v>1999</c:v>
                </c:pt>
                <c:pt idx="2">
                  <c:v>2000</c:v>
                </c:pt>
                <c:pt idx="3">
                  <c:v>2001</c:v>
                </c:pt>
                <c:pt idx="4">
                  <c:v>2002</c:v>
                </c:pt>
                <c:pt idx="5">
                  <c:v>2003</c:v>
                </c:pt>
                <c:pt idx="6">
                  <c:v>2004.1</c:v>
                </c:pt>
              </c:numCache>
            </c:numRef>
          </c:cat>
          <c:val>
            <c:numRef>
              <c:f>Sheet1!$B$3:$H$3</c:f>
              <c:numCache>
                <c:formatCode>#,##0</c:formatCode>
                <c:ptCount val="7"/>
                <c:pt idx="0">
                  <c:v>4201</c:v>
                </c:pt>
                <c:pt idx="1">
                  <c:v>7335</c:v>
                </c:pt>
                <c:pt idx="2">
                  <c:v>10160</c:v>
                </c:pt>
                <c:pt idx="3">
                  <c:v>12555</c:v>
                </c:pt>
                <c:pt idx="4">
                  <c:v>13547</c:v>
                </c:pt>
                <c:pt idx="5">
                  <c:v>14724</c:v>
                </c:pt>
                <c:pt idx="6">
                  <c:v>14800</c:v>
                </c:pt>
              </c:numCache>
            </c:numRef>
          </c:val>
        </c:ser>
        <c:ser>
          <c:idx val="2"/>
          <c:order val="2"/>
          <c:tx>
            <c:strRef>
              <c:f>Sheet1!$A$4</c:f>
              <c:strCache>
                <c:ptCount val="1"/>
                <c:pt idx="0">
                  <c:v>Bouygues </c:v>
                </c:pt>
              </c:strCache>
            </c:strRef>
          </c:tx>
          <c:cat>
            <c:numRef>
              <c:f>Sheet1!$B$1:$H$1</c:f>
              <c:numCache>
                <c:formatCode>General</c:formatCode>
                <c:ptCount val="7"/>
                <c:pt idx="0">
                  <c:v>1998</c:v>
                </c:pt>
                <c:pt idx="1">
                  <c:v>1999</c:v>
                </c:pt>
                <c:pt idx="2">
                  <c:v>2000</c:v>
                </c:pt>
                <c:pt idx="3">
                  <c:v>2001</c:v>
                </c:pt>
                <c:pt idx="4">
                  <c:v>2002</c:v>
                </c:pt>
                <c:pt idx="5">
                  <c:v>2003</c:v>
                </c:pt>
                <c:pt idx="6">
                  <c:v>2004.1</c:v>
                </c:pt>
              </c:numCache>
            </c:numRef>
          </c:cat>
          <c:val>
            <c:numRef>
              <c:f>Sheet1!$B$4:$H$4</c:f>
              <c:numCache>
                <c:formatCode>#,##0</c:formatCode>
                <c:ptCount val="7"/>
                <c:pt idx="0">
                  <c:v>1400</c:v>
                </c:pt>
                <c:pt idx="1">
                  <c:v>3233</c:v>
                </c:pt>
                <c:pt idx="2">
                  <c:v>5211</c:v>
                </c:pt>
                <c:pt idx="3">
                  <c:v>6619</c:v>
                </c:pt>
                <c:pt idx="4">
                  <c:v>5823</c:v>
                </c:pt>
                <c:pt idx="5">
                  <c:v>6630</c:v>
                </c:pt>
                <c:pt idx="6">
                  <c:v>6670</c:v>
                </c:pt>
              </c:numCache>
            </c:numRef>
          </c:val>
        </c:ser>
        <c:ser>
          <c:idx val="3"/>
          <c:order val="3"/>
          <c:tx>
            <c:strRef>
              <c:f>Sheet1!$A$5</c:f>
              <c:strCache>
                <c:ptCount val="1"/>
                <c:pt idx="0">
                  <c:v>Total </c:v>
                </c:pt>
              </c:strCache>
            </c:strRef>
          </c:tx>
          <c:cat>
            <c:numRef>
              <c:f>Sheet1!$B$1:$H$1</c:f>
              <c:numCache>
                <c:formatCode>General</c:formatCode>
                <c:ptCount val="7"/>
                <c:pt idx="0">
                  <c:v>1998</c:v>
                </c:pt>
                <c:pt idx="1">
                  <c:v>1999</c:v>
                </c:pt>
                <c:pt idx="2">
                  <c:v>2000</c:v>
                </c:pt>
                <c:pt idx="3">
                  <c:v>2001</c:v>
                </c:pt>
                <c:pt idx="4">
                  <c:v>2002</c:v>
                </c:pt>
                <c:pt idx="5">
                  <c:v>2003</c:v>
                </c:pt>
                <c:pt idx="6">
                  <c:v>2004.1</c:v>
                </c:pt>
              </c:numCache>
            </c:numRef>
          </c:cat>
          <c:val>
            <c:numRef>
              <c:f>Sheet1!$B$5:$H$5</c:f>
              <c:numCache>
                <c:formatCode>#,##0</c:formatCode>
                <c:ptCount val="7"/>
                <c:pt idx="0">
                  <c:v>11104</c:v>
                </c:pt>
                <c:pt idx="1">
                  <c:v>20619</c:v>
                </c:pt>
                <c:pt idx="2">
                  <c:v>29682</c:v>
                </c:pt>
                <c:pt idx="3">
                  <c:v>36997</c:v>
                </c:pt>
                <c:pt idx="4">
                  <c:v>38586</c:v>
                </c:pt>
                <c:pt idx="5">
                  <c:v>41683</c:v>
                </c:pt>
                <c:pt idx="6">
                  <c:v>41941</c:v>
                </c:pt>
              </c:numCache>
            </c:numRef>
          </c:val>
        </c:ser>
        <c:marker val="1"/>
        <c:axId val="57621504"/>
        <c:axId val="57627392"/>
      </c:lineChart>
      <c:catAx>
        <c:axId val="57621504"/>
        <c:scaling>
          <c:orientation val="minMax"/>
        </c:scaling>
        <c:axPos val="b"/>
        <c:numFmt formatCode="General" sourceLinked="1"/>
        <c:tickLblPos val="nextTo"/>
        <c:crossAx val="57627392"/>
        <c:crosses val="autoZero"/>
        <c:auto val="1"/>
        <c:lblAlgn val="ctr"/>
        <c:lblOffset val="100"/>
      </c:catAx>
      <c:valAx>
        <c:axId val="57627392"/>
        <c:scaling>
          <c:orientation val="minMax"/>
        </c:scaling>
        <c:axPos val="l"/>
        <c:majorGridlines/>
        <c:numFmt formatCode="#,##0" sourceLinked="1"/>
        <c:tickLblPos val="nextTo"/>
        <c:crossAx val="57621504"/>
        <c:crosses val="autoZero"/>
        <c:crossBetween val="between"/>
      </c:valAx>
    </c:plotArea>
    <c:legend>
      <c:legendPos val="r"/>
      <c:layout/>
    </c:legend>
    <c:plotVisOnly val="1"/>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ko-K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ko-KR"/>
  <c:chart>
    <c:plotArea>
      <c:layout/>
      <c:areaChart>
        <c:grouping val="stacked"/>
        <c:ser>
          <c:idx val="0"/>
          <c:order val="0"/>
          <c:tx>
            <c:strRef>
              <c:f>Sheet1!$A$12</c:f>
              <c:strCache>
                <c:ptCount val="1"/>
                <c:pt idx="0">
                  <c:v>Orange </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cat>
            <c:numRef>
              <c:f>Sheet1!$B$11:$H$11</c:f>
              <c:numCache>
                <c:formatCode>General</c:formatCode>
                <c:ptCount val="7"/>
                <c:pt idx="0">
                  <c:v>1998</c:v>
                </c:pt>
                <c:pt idx="1">
                  <c:v>1999</c:v>
                </c:pt>
                <c:pt idx="2">
                  <c:v>2000</c:v>
                </c:pt>
                <c:pt idx="3">
                  <c:v>2001</c:v>
                </c:pt>
                <c:pt idx="4">
                  <c:v>2002</c:v>
                </c:pt>
                <c:pt idx="5">
                  <c:v>2003</c:v>
                </c:pt>
                <c:pt idx="6">
                  <c:v>2004.1</c:v>
                </c:pt>
              </c:numCache>
            </c:numRef>
          </c:cat>
          <c:val>
            <c:numRef>
              <c:f>Sheet1!$B$12:$H$12</c:f>
              <c:numCache>
                <c:formatCode>0.00%</c:formatCode>
                <c:ptCount val="7"/>
                <c:pt idx="0">
                  <c:v>0.49700000000000061</c:v>
                </c:pt>
                <c:pt idx="1">
                  <c:v>0.48700000000000032</c:v>
                </c:pt>
                <c:pt idx="2">
                  <c:v>0.48200000000000032</c:v>
                </c:pt>
                <c:pt idx="3">
                  <c:v>0.48200000000000032</c:v>
                </c:pt>
                <c:pt idx="4">
                  <c:v>0.49800000000000061</c:v>
                </c:pt>
                <c:pt idx="5">
                  <c:v>0.48800000000000032</c:v>
                </c:pt>
                <c:pt idx="6">
                  <c:v>0.48600000000000032</c:v>
                </c:pt>
              </c:numCache>
            </c:numRef>
          </c:val>
        </c:ser>
        <c:ser>
          <c:idx val="1"/>
          <c:order val="1"/>
          <c:tx>
            <c:strRef>
              <c:f>Sheet1!$A$13</c:f>
              <c:strCache>
                <c:ptCount val="1"/>
                <c:pt idx="0">
                  <c:v>SFR </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cat>
            <c:numRef>
              <c:f>Sheet1!$B$11:$H$11</c:f>
              <c:numCache>
                <c:formatCode>General</c:formatCode>
                <c:ptCount val="7"/>
                <c:pt idx="0">
                  <c:v>1998</c:v>
                </c:pt>
                <c:pt idx="1">
                  <c:v>1999</c:v>
                </c:pt>
                <c:pt idx="2">
                  <c:v>2000</c:v>
                </c:pt>
                <c:pt idx="3">
                  <c:v>2001</c:v>
                </c:pt>
                <c:pt idx="4">
                  <c:v>2002</c:v>
                </c:pt>
                <c:pt idx="5">
                  <c:v>2003</c:v>
                </c:pt>
                <c:pt idx="6">
                  <c:v>2004.1</c:v>
                </c:pt>
              </c:numCache>
            </c:numRef>
          </c:cat>
          <c:val>
            <c:numRef>
              <c:f>Sheet1!$B$13:$H$13</c:f>
              <c:numCache>
                <c:formatCode>0.00%</c:formatCode>
                <c:ptCount val="7"/>
                <c:pt idx="0">
                  <c:v>0.37700000000000061</c:v>
                </c:pt>
                <c:pt idx="1">
                  <c:v>0.35600000000000032</c:v>
                </c:pt>
                <c:pt idx="2">
                  <c:v>0.34200000000000008</c:v>
                </c:pt>
                <c:pt idx="3">
                  <c:v>0.33500000000000085</c:v>
                </c:pt>
                <c:pt idx="4">
                  <c:v>0.35100000000000031</c:v>
                </c:pt>
                <c:pt idx="5">
                  <c:v>0.35300000000000031</c:v>
                </c:pt>
                <c:pt idx="6">
                  <c:v>0.35300000000000031</c:v>
                </c:pt>
              </c:numCache>
            </c:numRef>
          </c:val>
        </c:ser>
        <c:ser>
          <c:idx val="2"/>
          <c:order val="2"/>
          <c:tx>
            <c:strRef>
              <c:f>Sheet1!$A$14</c:f>
              <c:strCache>
                <c:ptCount val="1"/>
                <c:pt idx="0">
                  <c:v>Bouygues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cat>
            <c:numRef>
              <c:f>Sheet1!$B$11:$H$11</c:f>
              <c:numCache>
                <c:formatCode>General</c:formatCode>
                <c:ptCount val="7"/>
                <c:pt idx="0">
                  <c:v>1998</c:v>
                </c:pt>
                <c:pt idx="1">
                  <c:v>1999</c:v>
                </c:pt>
                <c:pt idx="2">
                  <c:v>2000</c:v>
                </c:pt>
                <c:pt idx="3">
                  <c:v>2001</c:v>
                </c:pt>
                <c:pt idx="4">
                  <c:v>2002</c:v>
                </c:pt>
                <c:pt idx="5">
                  <c:v>2003</c:v>
                </c:pt>
                <c:pt idx="6">
                  <c:v>2004.1</c:v>
                </c:pt>
              </c:numCache>
            </c:numRef>
          </c:cat>
          <c:val>
            <c:numRef>
              <c:f>Sheet1!$B$14:$H$14</c:f>
              <c:numCache>
                <c:formatCode>0.00%</c:formatCode>
                <c:ptCount val="7"/>
                <c:pt idx="0">
                  <c:v>0.126</c:v>
                </c:pt>
                <c:pt idx="1">
                  <c:v>0.15700000000000033</c:v>
                </c:pt>
                <c:pt idx="2">
                  <c:v>0.17600000000000021</c:v>
                </c:pt>
                <c:pt idx="3">
                  <c:v>0.17900000000000021</c:v>
                </c:pt>
                <c:pt idx="4">
                  <c:v>0.1510000000000003</c:v>
                </c:pt>
                <c:pt idx="5">
                  <c:v>0.15900000000000034</c:v>
                </c:pt>
                <c:pt idx="6">
                  <c:v>0.161</c:v>
                </c:pt>
              </c:numCache>
            </c:numRef>
          </c:val>
        </c:ser>
        <c:axId val="57669120"/>
        <c:axId val="57670656"/>
      </c:areaChart>
      <c:catAx>
        <c:axId val="57669120"/>
        <c:scaling>
          <c:orientation val="minMax"/>
        </c:scaling>
        <c:axPos val="b"/>
        <c:numFmt formatCode="General" sourceLinked="1"/>
        <c:tickLblPos val="nextTo"/>
        <c:crossAx val="57670656"/>
        <c:crosses val="autoZero"/>
        <c:auto val="1"/>
        <c:lblAlgn val="ctr"/>
        <c:lblOffset val="100"/>
      </c:catAx>
      <c:valAx>
        <c:axId val="57670656"/>
        <c:scaling>
          <c:orientation val="minMax"/>
          <c:max val="1"/>
          <c:min val="0"/>
        </c:scaling>
        <c:axPos val="l"/>
        <c:majorGridlines/>
        <c:numFmt formatCode="0.00%" sourceLinked="1"/>
        <c:tickLblPos val="nextTo"/>
        <c:crossAx val="57669120"/>
        <c:crosses val="autoZero"/>
        <c:crossBetween val="midCat"/>
      </c:valAx>
    </c:plotArea>
    <c:legend>
      <c:legendPos val="r"/>
      <c:layout/>
    </c:legend>
    <c:plotVisOnly val="1"/>
  </c:chart>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ko-K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D9CD7-E0EB-40E6-B1BD-924B74E3968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F830213C-555D-4620-8FD4-56AC1538A560}">
      <dgm:prSet phldrT="[텍스트]"/>
      <dgm:spPr/>
      <dgm:t>
        <a:bodyPr/>
        <a:lstStyle/>
        <a:p>
          <a:pPr latinLnBrk="1"/>
          <a:r>
            <a:rPr lang="en-US" altLang="ko-KR" dirty="0" smtClean="0"/>
            <a:t>1869</a:t>
          </a:r>
          <a:endParaRPr lang="ko-KR" altLang="en-US" dirty="0"/>
        </a:p>
      </dgm:t>
    </dgm:pt>
    <dgm:pt modelId="{AEFAC6F3-AE6A-4CA8-A1D8-8681A4A46AA4}" type="parTrans" cxnId="{099DB065-C383-4969-87D2-E8D900BFF814}">
      <dgm:prSet/>
      <dgm:spPr/>
      <dgm:t>
        <a:bodyPr/>
        <a:lstStyle/>
        <a:p>
          <a:pPr latinLnBrk="1"/>
          <a:endParaRPr lang="ko-KR" altLang="en-US"/>
        </a:p>
      </dgm:t>
    </dgm:pt>
    <dgm:pt modelId="{B1E5F586-7B29-4035-A586-454462FFF87A}" type="sibTrans" cxnId="{099DB065-C383-4969-87D2-E8D900BFF814}">
      <dgm:prSet/>
      <dgm:spPr/>
      <dgm:t>
        <a:bodyPr/>
        <a:lstStyle/>
        <a:p>
          <a:pPr latinLnBrk="1"/>
          <a:endParaRPr lang="ko-KR" altLang="en-US"/>
        </a:p>
      </dgm:t>
    </dgm:pt>
    <dgm:pt modelId="{604C4C45-C6D9-4BAE-AB63-440A6E4EE15A}">
      <dgm:prSet phldrT="[텍스트]"/>
      <dgm:spPr/>
      <dgm:t>
        <a:bodyPr/>
        <a:lstStyle/>
        <a:p>
          <a:pPr latinLnBrk="1"/>
          <a:r>
            <a:rPr lang="en-US" altLang="ko-KR" dirty="0" smtClean="0"/>
            <a:t>1984</a:t>
          </a:r>
          <a:endParaRPr lang="ko-KR" altLang="en-US" dirty="0"/>
        </a:p>
      </dgm:t>
    </dgm:pt>
    <dgm:pt modelId="{D8C25996-11F7-4BA1-8AB6-4FC8CEF9E69F}" type="parTrans" cxnId="{169EE07E-B56D-42DA-829E-DD80456498F3}">
      <dgm:prSet/>
      <dgm:spPr/>
      <dgm:t>
        <a:bodyPr/>
        <a:lstStyle/>
        <a:p>
          <a:pPr latinLnBrk="1"/>
          <a:endParaRPr lang="ko-KR" altLang="en-US"/>
        </a:p>
      </dgm:t>
    </dgm:pt>
    <dgm:pt modelId="{7EF527E3-5197-49C0-BCF3-CA1FDC175268}" type="sibTrans" cxnId="{169EE07E-B56D-42DA-829E-DD80456498F3}">
      <dgm:prSet/>
      <dgm:spPr/>
      <dgm:t>
        <a:bodyPr/>
        <a:lstStyle/>
        <a:p>
          <a:pPr latinLnBrk="1"/>
          <a:endParaRPr lang="ko-KR" altLang="en-US"/>
        </a:p>
      </dgm:t>
    </dgm:pt>
    <dgm:pt modelId="{8356D2D2-5459-4021-9036-47D229C5BA9C}">
      <dgm:prSet phldrT="[텍스트]"/>
      <dgm:spPr/>
      <dgm:t>
        <a:bodyPr/>
        <a:lstStyle/>
        <a:p>
          <a:pPr latinLnBrk="1"/>
          <a:r>
            <a:rPr lang="en-US" altLang="ko-KR" dirty="0" smtClean="0"/>
            <a:t>1992</a:t>
          </a:r>
          <a:endParaRPr lang="ko-KR" altLang="en-US" dirty="0"/>
        </a:p>
      </dgm:t>
    </dgm:pt>
    <dgm:pt modelId="{DA2C9D24-E650-48E6-9641-D29956BD0679}" type="parTrans" cxnId="{AEC764F4-41F3-4BED-8835-955B3F1DE423}">
      <dgm:prSet/>
      <dgm:spPr/>
      <dgm:t>
        <a:bodyPr/>
        <a:lstStyle/>
        <a:p>
          <a:pPr latinLnBrk="1"/>
          <a:endParaRPr lang="ko-KR" altLang="en-US"/>
        </a:p>
      </dgm:t>
    </dgm:pt>
    <dgm:pt modelId="{C6A1BF46-17FE-43E2-80A3-AC4E4C79CC96}" type="sibTrans" cxnId="{AEC764F4-41F3-4BED-8835-955B3F1DE423}">
      <dgm:prSet/>
      <dgm:spPr/>
      <dgm:t>
        <a:bodyPr/>
        <a:lstStyle/>
        <a:p>
          <a:pPr latinLnBrk="1"/>
          <a:endParaRPr lang="ko-KR" altLang="en-US"/>
        </a:p>
      </dgm:t>
    </dgm:pt>
    <dgm:pt modelId="{3FCB93F2-FAB0-46FC-9B0F-9F3A09514260}">
      <dgm:prSet phldrT="[텍스트]"/>
      <dgm:spPr/>
      <dgm:t>
        <a:bodyPr/>
        <a:lstStyle/>
        <a:p>
          <a:pPr latinLnBrk="1"/>
          <a:r>
            <a:rPr lang="en-US" altLang="ko-KR" dirty="0" smtClean="0"/>
            <a:t>2001</a:t>
          </a:r>
          <a:endParaRPr lang="ko-KR" altLang="en-US" dirty="0"/>
        </a:p>
      </dgm:t>
    </dgm:pt>
    <dgm:pt modelId="{850C62C6-43F1-4FE4-A3BE-1F076BE2D6CA}" type="parTrans" cxnId="{11574BB6-403B-4B09-B858-BADB938B48A0}">
      <dgm:prSet/>
      <dgm:spPr/>
      <dgm:t>
        <a:bodyPr/>
        <a:lstStyle/>
        <a:p>
          <a:pPr latinLnBrk="1"/>
          <a:endParaRPr lang="ko-KR" altLang="en-US"/>
        </a:p>
      </dgm:t>
    </dgm:pt>
    <dgm:pt modelId="{E8630361-F47F-4150-AE4F-22D0F819FE40}" type="sibTrans" cxnId="{11574BB6-403B-4B09-B858-BADB938B48A0}">
      <dgm:prSet/>
      <dgm:spPr/>
      <dgm:t>
        <a:bodyPr/>
        <a:lstStyle/>
        <a:p>
          <a:pPr latinLnBrk="1"/>
          <a:endParaRPr lang="ko-KR" altLang="en-US"/>
        </a:p>
      </dgm:t>
    </dgm:pt>
    <dgm:pt modelId="{1F636166-82F3-4D71-9240-296FFC8A492D}">
      <dgm:prSet phldrT="[텍스트]"/>
      <dgm:spPr/>
      <dgm:t>
        <a:bodyPr/>
        <a:lstStyle/>
        <a:p>
          <a:pPr latinLnBrk="1"/>
          <a:r>
            <a:rPr lang="en-US" altLang="ko-KR" dirty="0" smtClean="0"/>
            <a:t>2003</a:t>
          </a:r>
          <a:endParaRPr lang="ko-KR" altLang="en-US" dirty="0"/>
        </a:p>
      </dgm:t>
    </dgm:pt>
    <dgm:pt modelId="{A322012C-E57D-486B-AE7D-6F569F381736}" type="parTrans" cxnId="{1A43268D-36B5-44FF-B457-05AD6ACB9E76}">
      <dgm:prSet/>
      <dgm:spPr/>
      <dgm:t>
        <a:bodyPr/>
        <a:lstStyle/>
        <a:p>
          <a:pPr latinLnBrk="1"/>
          <a:endParaRPr lang="ko-KR" altLang="en-US"/>
        </a:p>
      </dgm:t>
    </dgm:pt>
    <dgm:pt modelId="{D01312D3-0351-4C16-94C0-9DE400C6DD7B}" type="sibTrans" cxnId="{1A43268D-36B5-44FF-B457-05AD6ACB9E76}">
      <dgm:prSet/>
      <dgm:spPr/>
      <dgm:t>
        <a:bodyPr/>
        <a:lstStyle/>
        <a:p>
          <a:pPr latinLnBrk="1"/>
          <a:endParaRPr lang="ko-KR" altLang="en-US"/>
        </a:p>
      </dgm:t>
    </dgm:pt>
    <dgm:pt modelId="{4E19F939-3150-48C7-85B3-57268874CEFE}" type="pres">
      <dgm:prSet presAssocID="{100D9CD7-E0EB-40E6-B1BD-924B74E3968F}" presName="Name0" presStyleCnt="0">
        <dgm:presLayoutVars>
          <dgm:dir/>
          <dgm:animLvl val="lvl"/>
          <dgm:resizeHandles val="exact"/>
        </dgm:presLayoutVars>
      </dgm:prSet>
      <dgm:spPr/>
      <dgm:t>
        <a:bodyPr/>
        <a:lstStyle/>
        <a:p>
          <a:pPr latinLnBrk="1"/>
          <a:endParaRPr lang="ko-KR" altLang="en-US"/>
        </a:p>
      </dgm:t>
    </dgm:pt>
    <dgm:pt modelId="{69003747-E6EA-4EF1-8246-1F7C5066530B}" type="pres">
      <dgm:prSet presAssocID="{F830213C-555D-4620-8FD4-56AC1538A560}" presName="parTxOnly" presStyleLbl="node1" presStyleIdx="0" presStyleCnt="5">
        <dgm:presLayoutVars>
          <dgm:chMax val="0"/>
          <dgm:chPref val="0"/>
          <dgm:bulletEnabled val="1"/>
        </dgm:presLayoutVars>
      </dgm:prSet>
      <dgm:spPr/>
      <dgm:t>
        <a:bodyPr/>
        <a:lstStyle/>
        <a:p>
          <a:pPr latinLnBrk="1"/>
          <a:endParaRPr lang="ko-KR" altLang="en-US"/>
        </a:p>
      </dgm:t>
    </dgm:pt>
    <dgm:pt modelId="{00570FB5-4F94-4487-B5D5-3C25AE2B4BDC}" type="pres">
      <dgm:prSet presAssocID="{B1E5F586-7B29-4035-A586-454462FFF87A}" presName="parTxOnlySpace" presStyleCnt="0"/>
      <dgm:spPr/>
    </dgm:pt>
    <dgm:pt modelId="{005CC7D7-A5AB-4BE5-B64A-DDCC485D760D}" type="pres">
      <dgm:prSet presAssocID="{604C4C45-C6D9-4BAE-AB63-440A6E4EE15A}" presName="parTxOnly" presStyleLbl="node1" presStyleIdx="1" presStyleCnt="5">
        <dgm:presLayoutVars>
          <dgm:chMax val="0"/>
          <dgm:chPref val="0"/>
          <dgm:bulletEnabled val="1"/>
        </dgm:presLayoutVars>
      </dgm:prSet>
      <dgm:spPr/>
      <dgm:t>
        <a:bodyPr/>
        <a:lstStyle/>
        <a:p>
          <a:pPr latinLnBrk="1"/>
          <a:endParaRPr lang="ko-KR" altLang="en-US"/>
        </a:p>
      </dgm:t>
    </dgm:pt>
    <dgm:pt modelId="{F10A3F94-E776-4A74-A9BB-E84E0A097AA2}" type="pres">
      <dgm:prSet presAssocID="{7EF527E3-5197-49C0-BCF3-CA1FDC175268}" presName="parTxOnlySpace" presStyleCnt="0"/>
      <dgm:spPr/>
    </dgm:pt>
    <dgm:pt modelId="{AF99686C-4BFA-4834-8FA5-3BF132BFBA7B}" type="pres">
      <dgm:prSet presAssocID="{8356D2D2-5459-4021-9036-47D229C5BA9C}" presName="parTxOnly" presStyleLbl="node1" presStyleIdx="2" presStyleCnt="5">
        <dgm:presLayoutVars>
          <dgm:chMax val="0"/>
          <dgm:chPref val="0"/>
          <dgm:bulletEnabled val="1"/>
        </dgm:presLayoutVars>
      </dgm:prSet>
      <dgm:spPr/>
      <dgm:t>
        <a:bodyPr/>
        <a:lstStyle/>
        <a:p>
          <a:pPr latinLnBrk="1"/>
          <a:endParaRPr lang="ko-KR" altLang="en-US"/>
        </a:p>
      </dgm:t>
    </dgm:pt>
    <dgm:pt modelId="{9D634CB8-3491-4CD6-B28D-8BE24664BB54}" type="pres">
      <dgm:prSet presAssocID="{C6A1BF46-17FE-43E2-80A3-AC4E4C79CC96}" presName="parTxOnlySpace" presStyleCnt="0"/>
      <dgm:spPr/>
    </dgm:pt>
    <dgm:pt modelId="{BD2BABD6-CCD0-4068-9626-6703B79AD204}" type="pres">
      <dgm:prSet presAssocID="{3FCB93F2-FAB0-46FC-9B0F-9F3A09514260}" presName="parTxOnly" presStyleLbl="node1" presStyleIdx="3" presStyleCnt="5">
        <dgm:presLayoutVars>
          <dgm:chMax val="0"/>
          <dgm:chPref val="0"/>
          <dgm:bulletEnabled val="1"/>
        </dgm:presLayoutVars>
      </dgm:prSet>
      <dgm:spPr/>
      <dgm:t>
        <a:bodyPr/>
        <a:lstStyle/>
        <a:p>
          <a:pPr latinLnBrk="1"/>
          <a:endParaRPr lang="ko-KR" altLang="en-US"/>
        </a:p>
      </dgm:t>
    </dgm:pt>
    <dgm:pt modelId="{4856DC82-5452-461E-925B-BA887465C174}" type="pres">
      <dgm:prSet presAssocID="{E8630361-F47F-4150-AE4F-22D0F819FE40}" presName="parTxOnlySpace" presStyleCnt="0"/>
      <dgm:spPr/>
    </dgm:pt>
    <dgm:pt modelId="{A6895263-0608-4B8E-A5AB-7FD5BEB99B00}" type="pres">
      <dgm:prSet presAssocID="{1F636166-82F3-4D71-9240-296FFC8A492D}" presName="parTxOnly" presStyleLbl="node1" presStyleIdx="4" presStyleCnt="5">
        <dgm:presLayoutVars>
          <dgm:chMax val="0"/>
          <dgm:chPref val="0"/>
          <dgm:bulletEnabled val="1"/>
        </dgm:presLayoutVars>
      </dgm:prSet>
      <dgm:spPr/>
      <dgm:t>
        <a:bodyPr/>
        <a:lstStyle/>
        <a:p>
          <a:pPr latinLnBrk="1"/>
          <a:endParaRPr lang="ko-KR" altLang="en-US"/>
        </a:p>
      </dgm:t>
    </dgm:pt>
  </dgm:ptLst>
  <dgm:cxnLst>
    <dgm:cxn modelId="{28ADC7D8-1A6B-434B-AD19-CA293820FAFD}" type="presOf" srcId="{100D9CD7-E0EB-40E6-B1BD-924B74E3968F}" destId="{4E19F939-3150-48C7-85B3-57268874CEFE}" srcOrd="0" destOrd="0" presId="urn:microsoft.com/office/officeart/2005/8/layout/chevron1"/>
    <dgm:cxn modelId="{720D471A-A868-42C1-8C23-D29079F42213}" type="presOf" srcId="{1F636166-82F3-4D71-9240-296FFC8A492D}" destId="{A6895263-0608-4B8E-A5AB-7FD5BEB99B00}" srcOrd="0" destOrd="0" presId="urn:microsoft.com/office/officeart/2005/8/layout/chevron1"/>
    <dgm:cxn modelId="{099DB065-C383-4969-87D2-E8D900BFF814}" srcId="{100D9CD7-E0EB-40E6-B1BD-924B74E3968F}" destId="{F830213C-555D-4620-8FD4-56AC1538A560}" srcOrd="0" destOrd="0" parTransId="{AEFAC6F3-AE6A-4CA8-A1D8-8681A4A46AA4}" sibTransId="{B1E5F586-7B29-4035-A586-454462FFF87A}"/>
    <dgm:cxn modelId="{169EE07E-B56D-42DA-829E-DD80456498F3}" srcId="{100D9CD7-E0EB-40E6-B1BD-924B74E3968F}" destId="{604C4C45-C6D9-4BAE-AB63-440A6E4EE15A}" srcOrd="1" destOrd="0" parTransId="{D8C25996-11F7-4BA1-8AB6-4FC8CEF9E69F}" sibTransId="{7EF527E3-5197-49C0-BCF3-CA1FDC175268}"/>
    <dgm:cxn modelId="{0C8891D4-B1ED-409F-BBCA-F8D06C34BDA3}" type="presOf" srcId="{3FCB93F2-FAB0-46FC-9B0F-9F3A09514260}" destId="{BD2BABD6-CCD0-4068-9626-6703B79AD204}" srcOrd="0" destOrd="0" presId="urn:microsoft.com/office/officeart/2005/8/layout/chevron1"/>
    <dgm:cxn modelId="{11574BB6-403B-4B09-B858-BADB938B48A0}" srcId="{100D9CD7-E0EB-40E6-B1BD-924B74E3968F}" destId="{3FCB93F2-FAB0-46FC-9B0F-9F3A09514260}" srcOrd="3" destOrd="0" parTransId="{850C62C6-43F1-4FE4-A3BE-1F076BE2D6CA}" sibTransId="{E8630361-F47F-4150-AE4F-22D0F819FE40}"/>
    <dgm:cxn modelId="{B9D6E304-D95F-49E1-B519-0B403F8F9D75}" type="presOf" srcId="{F830213C-555D-4620-8FD4-56AC1538A560}" destId="{69003747-E6EA-4EF1-8246-1F7C5066530B}" srcOrd="0" destOrd="0" presId="urn:microsoft.com/office/officeart/2005/8/layout/chevron1"/>
    <dgm:cxn modelId="{8F39F22E-523A-4BCD-A922-C4647398AE36}" type="presOf" srcId="{8356D2D2-5459-4021-9036-47D229C5BA9C}" destId="{AF99686C-4BFA-4834-8FA5-3BF132BFBA7B}" srcOrd="0" destOrd="0" presId="urn:microsoft.com/office/officeart/2005/8/layout/chevron1"/>
    <dgm:cxn modelId="{AEC764F4-41F3-4BED-8835-955B3F1DE423}" srcId="{100D9CD7-E0EB-40E6-B1BD-924B74E3968F}" destId="{8356D2D2-5459-4021-9036-47D229C5BA9C}" srcOrd="2" destOrd="0" parTransId="{DA2C9D24-E650-48E6-9641-D29956BD0679}" sibTransId="{C6A1BF46-17FE-43E2-80A3-AC4E4C79CC96}"/>
    <dgm:cxn modelId="{1A43268D-36B5-44FF-B457-05AD6ACB9E76}" srcId="{100D9CD7-E0EB-40E6-B1BD-924B74E3968F}" destId="{1F636166-82F3-4D71-9240-296FFC8A492D}" srcOrd="4" destOrd="0" parTransId="{A322012C-E57D-486B-AE7D-6F569F381736}" sibTransId="{D01312D3-0351-4C16-94C0-9DE400C6DD7B}"/>
    <dgm:cxn modelId="{D9256118-A8FD-4308-A8BE-91DE8D49F700}" type="presOf" srcId="{604C4C45-C6D9-4BAE-AB63-440A6E4EE15A}" destId="{005CC7D7-A5AB-4BE5-B64A-DDCC485D760D}" srcOrd="0" destOrd="0" presId="urn:microsoft.com/office/officeart/2005/8/layout/chevron1"/>
    <dgm:cxn modelId="{2899A613-75E5-40A8-B711-02CFFDF51FEF}" type="presParOf" srcId="{4E19F939-3150-48C7-85B3-57268874CEFE}" destId="{69003747-E6EA-4EF1-8246-1F7C5066530B}" srcOrd="0" destOrd="0" presId="urn:microsoft.com/office/officeart/2005/8/layout/chevron1"/>
    <dgm:cxn modelId="{98D62047-BA5F-46EE-BF16-27168782DD83}" type="presParOf" srcId="{4E19F939-3150-48C7-85B3-57268874CEFE}" destId="{00570FB5-4F94-4487-B5D5-3C25AE2B4BDC}" srcOrd="1" destOrd="0" presId="urn:microsoft.com/office/officeart/2005/8/layout/chevron1"/>
    <dgm:cxn modelId="{8D48B83E-AE5E-4037-A72D-4900EE4A648C}" type="presParOf" srcId="{4E19F939-3150-48C7-85B3-57268874CEFE}" destId="{005CC7D7-A5AB-4BE5-B64A-DDCC485D760D}" srcOrd="2" destOrd="0" presId="urn:microsoft.com/office/officeart/2005/8/layout/chevron1"/>
    <dgm:cxn modelId="{C5BFE143-538F-4BF0-ADCD-E96E3BB7EABA}" type="presParOf" srcId="{4E19F939-3150-48C7-85B3-57268874CEFE}" destId="{F10A3F94-E776-4A74-A9BB-E84E0A097AA2}" srcOrd="3" destOrd="0" presId="urn:microsoft.com/office/officeart/2005/8/layout/chevron1"/>
    <dgm:cxn modelId="{C85130CE-0B08-46E0-85F1-634D9AA2743D}" type="presParOf" srcId="{4E19F939-3150-48C7-85B3-57268874CEFE}" destId="{AF99686C-4BFA-4834-8FA5-3BF132BFBA7B}" srcOrd="4" destOrd="0" presId="urn:microsoft.com/office/officeart/2005/8/layout/chevron1"/>
    <dgm:cxn modelId="{BF97E839-5563-4128-BF9A-9486B2314D6F}" type="presParOf" srcId="{4E19F939-3150-48C7-85B3-57268874CEFE}" destId="{9D634CB8-3491-4CD6-B28D-8BE24664BB54}" srcOrd="5" destOrd="0" presId="urn:microsoft.com/office/officeart/2005/8/layout/chevron1"/>
    <dgm:cxn modelId="{0E2E59C5-B2A1-4EB2-81E1-0CE13D8DE7FA}" type="presParOf" srcId="{4E19F939-3150-48C7-85B3-57268874CEFE}" destId="{BD2BABD6-CCD0-4068-9626-6703B79AD204}" srcOrd="6" destOrd="0" presId="urn:microsoft.com/office/officeart/2005/8/layout/chevron1"/>
    <dgm:cxn modelId="{CD638743-7522-474B-AAA0-9AB72CA0F319}" type="presParOf" srcId="{4E19F939-3150-48C7-85B3-57268874CEFE}" destId="{4856DC82-5452-461E-925B-BA887465C174}" srcOrd="7" destOrd="0" presId="urn:microsoft.com/office/officeart/2005/8/layout/chevron1"/>
    <dgm:cxn modelId="{1DA90099-3A80-4EC1-9B4E-4F4D7D51A07A}" type="presParOf" srcId="{4E19F939-3150-48C7-85B3-57268874CEFE}" destId="{A6895263-0608-4B8E-A5AB-7FD5BEB99B00}" srcOrd="8"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100D9CD7-E0EB-40E6-B1BD-924B74E3968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pPr latinLnBrk="1"/>
          <a:endParaRPr lang="ko-KR" altLang="en-US"/>
        </a:p>
      </dgm:t>
    </dgm:pt>
    <dgm:pt modelId="{F830213C-555D-4620-8FD4-56AC1538A560}">
      <dgm:prSet phldrT="[텍스트]"/>
      <dgm:spPr/>
      <dgm:t>
        <a:bodyPr/>
        <a:lstStyle/>
        <a:p>
          <a:pPr latinLnBrk="1"/>
          <a:r>
            <a:rPr lang="en-US" altLang="ko-KR" dirty="0" smtClean="0"/>
            <a:t>1982</a:t>
          </a:r>
          <a:endParaRPr lang="ko-KR" altLang="en-US" dirty="0"/>
        </a:p>
      </dgm:t>
    </dgm:pt>
    <dgm:pt modelId="{AEFAC6F3-AE6A-4CA8-A1D8-8681A4A46AA4}" type="parTrans" cxnId="{099DB065-C383-4969-87D2-E8D900BFF814}">
      <dgm:prSet/>
      <dgm:spPr/>
      <dgm:t>
        <a:bodyPr/>
        <a:lstStyle/>
        <a:p>
          <a:pPr latinLnBrk="1"/>
          <a:endParaRPr lang="ko-KR" altLang="en-US"/>
        </a:p>
      </dgm:t>
    </dgm:pt>
    <dgm:pt modelId="{B1E5F586-7B29-4035-A586-454462FFF87A}" type="sibTrans" cxnId="{099DB065-C383-4969-87D2-E8D900BFF814}">
      <dgm:prSet/>
      <dgm:spPr/>
      <dgm:t>
        <a:bodyPr/>
        <a:lstStyle/>
        <a:p>
          <a:pPr latinLnBrk="1"/>
          <a:endParaRPr lang="ko-KR" altLang="en-US"/>
        </a:p>
      </dgm:t>
    </dgm:pt>
    <dgm:pt modelId="{604C4C45-C6D9-4BAE-AB63-440A6E4EE15A}">
      <dgm:prSet phldrT="[텍스트]"/>
      <dgm:spPr/>
      <dgm:t>
        <a:bodyPr/>
        <a:lstStyle/>
        <a:p>
          <a:pPr latinLnBrk="1"/>
          <a:r>
            <a:rPr lang="en-US" altLang="ko-KR" dirty="0" smtClean="0"/>
            <a:t>1985</a:t>
          </a:r>
          <a:endParaRPr lang="ko-KR" altLang="en-US" dirty="0"/>
        </a:p>
      </dgm:t>
    </dgm:pt>
    <dgm:pt modelId="{D8C25996-11F7-4BA1-8AB6-4FC8CEF9E69F}" type="parTrans" cxnId="{169EE07E-B56D-42DA-829E-DD80456498F3}">
      <dgm:prSet/>
      <dgm:spPr/>
      <dgm:t>
        <a:bodyPr/>
        <a:lstStyle/>
        <a:p>
          <a:pPr latinLnBrk="1"/>
          <a:endParaRPr lang="ko-KR" altLang="en-US"/>
        </a:p>
      </dgm:t>
    </dgm:pt>
    <dgm:pt modelId="{7EF527E3-5197-49C0-BCF3-CA1FDC175268}" type="sibTrans" cxnId="{169EE07E-B56D-42DA-829E-DD80456498F3}">
      <dgm:prSet/>
      <dgm:spPr/>
      <dgm:t>
        <a:bodyPr/>
        <a:lstStyle/>
        <a:p>
          <a:pPr latinLnBrk="1"/>
          <a:endParaRPr lang="ko-KR" altLang="en-US"/>
        </a:p>
      </dgm:t>
    </dgm:pt>
    <dgm:pt modelId="{8356D2D2-5459-4021-9036-47D229C5BA9C}">
      <dgm:prSet phldrT="[텍스트]"/>
      <dgm:spPr/>
      <dgm:t>
        <a:bodyPr/>
        <a:lstStyle/>
        <a:p>
          <a:pPr latinLnBrk="1"/>
          <a:r>
            <a:rPr lang="en-US" altLang="ko-KR" dirty="0" smtClean="0"/>
            <a:t>1991</a:t>
          </a:r>
          <a:endParaRPr lang="ko-KR" altLang="en-US" dirty="0"/>
        </a:p>
      </dgm:t>
    </dgm:pt>
    <dgm:pt modelId="{DA2C9D24-E650-48E6-9641-D29956BD0679}" type="parTrans" cxnId="{AEC764F4-41F3-4BED-8835-955B3F1DE423}">
      <dgm:prSet/>
      <dgm:spPr/>
      <dgm:t>
        <a:bodyPr/>
        <a:lstStyle/>
        <a:p>
          <a:pPr latinLnBrk="1"/>
          <a:endParaRPr lang="ko-KR" altLang="en-US"/>
        </a:p>
      </dgm:t>
    </dgm:pt>
    <dgm:pt modelId="{C6A1BF46-17FE-43E2-80A3-AC4E4C79CC96}" type="sibTrans" cxnId="{AEC764F4-41F3-4BED-8835-955B3F1DE423}">
      <dgm:prSet/>
      <dgm:spPr/>
      <dgm:t>
        <a:bodyPr/>
        <a:lstStyle/>
        <a:p>
          <a:pPr latinLnBrk="1"/>
          <a:endParaRPr lang="ko-KR" altLang="en-US"/>
        </a:p>
      </dgm:t>
    </dgm:pt>
    <dgm:pt modelId="{3FCB93F2-FAB0-46FC-9B0F-9F3A09514260}">
      <dgm:prSet phldrT="[텍스트]"/>
      <dgm:spPr/>
      <dgm:t>
        <a:bodyPr/>
        <a:lstStyle/>
        <a:p>
          <a:pPr latinLnBrk="1"/>
          <a:r>
            <a:rPr lang="en-US" altLang="ko-KR" dirty="0" smtClean="0"/>
            <a:t>2001</a:t>
          </a:r>
          <a:endParaRPr lang="ko-KR" altLang="en-US" dirty="0"/>
        </a:p>
      </dgm:t>
    </dgm:pt>
    <dgm:pt modelId="{850C62C6-43F1-4FE4-A3BE-1F076BE2D6CA}" type="parTrans" cxnId="{11574BB6-403B-4B09-B858-BADB938B48A0}">
      <dgm:prSet/>
      <dgm:spPr/>
      <dgm:t>
        <a:bodyPr/>
        <a:lstStyle/>
        <a:p>
          <a:pPr latinLnBrk="1"/>
          <a:endParaRPr lang="ko-KR" altLang="en-US"/>
        </a:p>
      </dgm:t>
    </dgm:pt>
    <dgm:pt modelId="{E8630361-F47F-4150-AE4F-22D0F819FE40}" type="sibTrans" cxnId="{11574BB6-403B-4B09-B858-BADB938B48A0}">
      <dgm:prSet/>
      <dgm:spPr/>
      <dgm:t>
        <a:bodyPr/>
        <a:lstStyle/>
        <a:p>
          <a:pPr latinLnBrk="1"/>
          <a:endParaRPr lang="ko-KR" altLang="en-US"/>
        </a:p>
      </dgm:t>
    </dgm:pt>
    <dgm:pt modelId="{4E19F939-3150-48C7-85B3-57268874CEFE}" type="pres">
      <dgm:prSet presAssocID="{100D9CD7-E0EB-40E6-B1BD-924B74E3968F}" presName="Name0" presStyleCnt="0">
        <dgm:presLayoutVars>
          <dgm:dir/>
          <dgm:animLvl val="lvl"/>
          <dgm:resizeHandles val="exact"/>
        </dgm:presLayoutVars>
      </dgm:prSet>
      <dgm:spPr/>
      <dgm:t>
        <a:bodyPr/>
        <a:lstStyle/>
        <a:p>
          <a:pPr latinLnBrk="1"/>
          <a:endParaRPr lang="ko-KR" altLang="en-US"/>
        </a:p>
      </dgm:t>
    </dgm:pt>
    <dgm:pt modelId="{69003747-E6EA-4EF1-8246-1F7C5066530B}" type="pres">
      <dgm:prSet presAssocID="{F830213C-555D-4620-8FD4-56AC1538A560}" presName="parTxOnly" presStyleLbl="node1" presStyleIdx="0" presStyleCnt="4">
        <dgm:presLayoutVars>
          <dgm:chMax val="0"/>
          <dgm:chPref val="0"/>
          <dgm:bulletEnabled val="1"/>
        </dgm:presLayoutVars>
      </dgm:prSet>
      <dgm:spPr/>
      <dgm:t>
        <a:bodyPr/>
        <a:lstStyle/>
        <a:p>
          <a:pPr latinLnBrk="1"/>
          <a:endParaRPr lang="ko-KR" altLang="en-US"/>
        </a:p>
      </dgm:t>
    </dgm:pt>
    <dgm:pt modelId="{00570FB5-4F94-4487-B5D5-3C25AE2B4BDC}" type="pres">
      <dgm:prSet presAssocID="{B1E5F586-7B29-4035-A586-454462FFF87A}" presName="parTxOnlySpace" presStyleCnt="0"/>
      <dgm:spPr/>
    </dgm:pt>
    <dgm:pt modelId="{005CC7D7-A5AB-4BE5-B64A-DDCC485D760D}" type="pres">
      <dgm:prSet presAssocID="{604C4C45-C6D9-4BAE-AB63-440A6E4EE15A}" presName="parTxOnly" presStyleLbl="node1" presStyleIdx="1" presStyleCnt="4">
        <dgm:presLayoutVars>
          <dgm:chMax val="0"/>
          <dgm:chPref val="0"/>
          <dgm:bulletEnabled val="1"/>
        </dgm:presLayoutVars>
      </dgm:prSet>
      <dgm:spPr/>
      <dgm:t>
        <a:bodyPr/>
        <a:lstStyle/>
        <a:p>
          <a:pPr latinLnBrk="1"/>
          <a:endParaRPr lang="ko-KR" altLang="en-US"/>
        </a:p>
      </dgm:t>
    </dgm:pt>
    <dgm:pt modelId="{F10A3F94-E776-4A74-A9BB-E84E0A097AA2}" type="pres">
      <dgm:prSet presAssocID="{7EF527E3-5197-49C0-BCF3-CA1FDC175268}" presName="parTxOnlySpace" presStyleCnt="0"/>
      <dgm:spPr/>
    </dgm:pt>
    <dgm:pt modelId="{AF99686C-4BFA-4834-8FA5-3BF132BFBA7B}" type="pres">
      <dgm:prSet presAssocID="{8356D2D2-5459-4021-9036-47D229C5BA9C}" presName="parTxOnly" presStyleLbl="node1" presStyleIdx="2" presStyleCnt="4">
        <dgm:presLayoutVars>
          <dgm:chMax val="0"/>
          <dgm:chPref val="0"/>
          <dgm:bulletEnabled val="1"/>
        </dgm:presLayoutVars>
      </dgm:prSet>
      <dgm:spPr/>
      <dgm:t>
        <a:bodyPr/>
        <a:lstStyle/>
        <a:p>
          <a:pPr latinLnBrk="1"/>
          <a:endParaRPr lang="ko-KR" altLang="en-US"/>
        </a:p>
      </dgm:t>
    </dgm:pt>
    <dgm:pt modelId="{9D634CB8-3491-4CD6-B28D-8BE24664BB54}" type="pres">
      <dgm:prSet presAssocID="{C6A1BF46-17FE-43E2-80A3-AC4E4C79CC96}" presName="parTxOnlySpace" presStyleCnt="0"/>
      <dgm:spPr/>
    </dgm:pt>
    <dgm:pt modelId="{BD2BABD6-CCD0-4068-9626-6703B79AD204}" type="pres">
      <dgm:prSet presAssocID="{3FCB93F2-FAB0-46FC-9B0F-9F3A09514260}" presName="parTxOnly" presStyleLbl="node1" presStyleIdx="3" presStyleCnt="4">
        <dgm:presLayoutVars>
          <dgm:chMax val="0"/>
          <dgm:chPref val="0"/>
          <dgm:bulletEnabled val="1"/>
        </dgm:presLayoutVars>
      </dgm:prSet>
      <dgm:spPr/>
      <dgm:t>
        <a:bodyPr/>
        <a:lstStyle/>
        <a:p>
          <a:pPr latinLnBrk="1"/>
          <a:endParaRPr lang="ko-KR" altLang="en-US"/>
        </a:p>
      </dgm:t>
    </dgm:pt>
  </dgm:ptLst>
  <dgm:cxnLst>
    <dgm:cxn modelId="{165644C7-7FEE-4541-BE7E-16FAE39D70C6}" type="presOf" srcId="{3FCB93F2-FAB0-46FC-9B0F-9F3A09514260}" destId="{BD2BABD6-CCD0-4068-9626-6703B79AD204}" srcOrd="0" destOrd="0" presId="urn:microsoft.com/office/officeart/2005/8/layout/chevron1"/>
    <dgm:cxn modelId="{8AFF3032-9E6D-47AC-82FA-A85BD5DFF032}" type="presOf" srcId="{100D9CD7-E0EB-40E6-B1BD-924B74E3968F}" destId="{4E19F939-3150-48C7-85B3-57268874CEFE}" srcOrd="0" destOrd="0" presId="urn:microsoft.com/office/officeart/2005/8/layout/chevron1"/>
    <dgm:cxn modelId="{099DB065-C383-4969-87D2-E8D900BFF814}" srcId="{100D9CD7-E0EB-40E6-B1BD-924B74E3968F}" destId="{F830213C-555D-4620-8FD4-56AC1538A560}" srcOrd="0" destOrd="0" parTransId="{AEFAC6F3-AE6A-4CA8-A1D8-8681A4A46AA4}" sibTransId="{B1E5F586-7B29-4035-A586-454462FFF87A}"/>
    <dgm:cxn modelId="{169EE07E-B56D-42DA-829E-DD80456498F3}" srcId="{100D9CD7-E0EB-40E6-B1BD-924B74E3968F}" destId="{604C4C45-C6D9-4BAE-AB63-440A6E4EE15A}" srcOrd="1" destOrd="0" parTransId="{D8C25996-11F7-4BA1-8AB6-4FC8CEF9E69F}" sibTransId="{7EF527E3-5197-49C0-BCF3-CA1FDC175268}"/>
    <dgm:cxn modelId="{5D2BAF52-0CFA-4781-AEAF-154AFA87CF15}" type="presOf" srcId="{8356D2D2-5459-4021-9036-47D229C5BA9C}" destId="{AF99686C-4BFA-4834-8FA5-3BF132BFBA7B}" srcOrd="0" destOrd="0" presId="urn:microsoft.com/office/officeart/2005/8/layout/chevron1"/>
    <dgm:cxn modelId="{4B6E9823-7D29-4EFA-ADFC-872B03599C41}" type="presOf" srcId="{F830213C-555D-4620-8FD4-56AC1538A560}" destId="{69003747-E6EA-4EF1-8246-1F7C5066530B}" srcOrd="0" destOrd="0" presId="urn:microsoft.com/office/officeart/2005/8/layout/chevron1"/>
    <dgm:cxn modelId="{11574BB6-403B-4B09-B858-BADB938B48A0}" srcId="{100D9CD7-E0EB-40E6-B1BD-924B74E3968F}" destId="{3FCB93F2-FAB0-46FC-9B0F-9F3A09514260}" srcOrd="3" destOrd="0" parTransId="{850C62C6-43F1-4FE4-A3BE-1F076BE2D6CA}" sibTransId="{E8630361-F47F-4150-AE4F-22D0F819FE40}"/>
    <dgm:cxn modelId="{AEC764F4-41F3-4BED-8835-955B3F1DE423}" srcId="{100D9CD7-E0EB-40E6-B1BD-924B74E3968F}" destId="{8356D2D2-5459-4021-9036-47D229C5BA9C}" srcOrd="2" destOrd="0" parTransId="{DA2C9D24-E650-48E6-9641-D29956BD0679}" sibTransId="{C6A1BF46-17FE-43E2-80A3-AC4E4C79CC96}"/>
    <dgm:cxn modelId="{178ED832-15FE-41B0-BF75-4AD01B4410A6}" type="presOf" srcId="{604C4C45-C6D9-4BAE-AB63-440A6E4EE15A}" destId="{005CC7D7-A5AB-4BE5-B64A-DDCC485D760D}" srcOrd="0" destOrd="0" presId="urn:microsoft.com/office/officeart/2005/8/layout/chevron1"/>
    <dgm:cxn modelId="{744D30A4-C01C-47CD-9630-F9C591149614}" type="presParOf" srcId="{4E19F939-3150-48C7-85B3-57268874CEFE}" destId="{69003747-E6EA-4EF1-8246-1F7C5066530B}" srcOrd="0" destOrd="0" presId="urn:microsoft.com/office/officeart/2005/8/layout/chevron1"/>
    <dgm:cxn modelId="{BD8FD18D-1672-47C2-9C24-F6D811C2B5B7}" type="presParOf" srcId="{4E19F939-3150-48C7-85B3-57268874CEFE}" destId="{00570FB5-4F94-4487-B5D5-3C25AE2B4BDC}" srcOrd="1" destOrd="0" presId="urn:microsoft.com/office/officeart/2005/8/layout/chevron1"/>
    <dgm:cxn modelId="{C2C4BB0B-354F-423C-AD2C-2248130CDC39}" type="presParOf" srcId="{4E19F939-3150-48C7-85B3-57268874CEFE}" destId="{005CC7D7-A5AB-4BE5-B64A-DDCC485D760D}" srcOrd="2" destOrd="0" presId="urn:microsoft.com/office/officeart/2005/8/layout/chevron1"/>
    <dgm:cxn modelId="{61601E96-F36B-4E8B-9709-DE9B81BAB28F}" type="presParOf" srcId="{4E19F939-3150-48C7-85B3-57268874CEFE}" destId="{F10A3F94-E776-4A74-A9BB-E84E0A097AA2}" srcOrd="3" destOrd="0" presId="urn:microsoft.com/office/officeart/2005/8/layout/chevron1"/>
    <dgm:cxn modelId="{C92F1548-3966-4E75-952D-1D3AA6BF5A91}" type="presParOf" srcId="{4E19F939-3150-48C7-85B3-57268874CEFE}" destId="{AF99686C-4BFA-4834-8FA5-3BF132BFBA7B}" srcOrd="4" destOrd="0" presId="urn:microsoft.com/office/officeart/2005/8/layout/chevron1"/>
    <dgm:cxn modelId="{20CF1D84-A427-4DBE-A452-58272BBC0C1A}" type="presParOf" srcId="{4E19F939-3150-48C7-85B3-57268874CEFE}" destId="{9D634CB8-3491-4CD6-B28D-8BE24664BB54}" srcOrd="5" destOrd="0" presId="urn:microsoft.com/office/officeart/2005/8/layout/chevron1"/>
    <dgm:cxn modelId="{E3917E75-A355-4187-8AA0-EADBAAA518F9}" type="presParOf" srcId="{4E19F939-3150-48C7-85B3-57268874CEFE}" destId="{BD2BABD6-CCD0-4068-9626-6703B79AD204}" srcOrd="6"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ea typeface="굴림" charset="-127"/>
              </a:defRPr>
            </a:lvl1pPr>
          </a:lstStyle>
          <a:p>
            <a:pPr>
              <a:defRPr/>
            </a:pPr>
            <a:endParaRPr lang="en-US" altLang="ko-KR"/>
          </a:p>
        </p:txBody>
      </p:sp>
      <p:sp>
        <p:nvSpPr>
          <p:cNvPr id="27651" name="Rectangle 3"/>
          <p:cNvSpPr>
            <a:spLocks noGrp="1" noChangeArrowheads="1"/>
          </p:cNvSpPr>
          <p:nvPr>
            <p:ph type="dt" sz="quarter"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ea typeface="굴림" charset="-127"/>
              </a:defRPr>
            </a:lvl1pPr>
          </a:lstStyle>
          <a:p>
            <a:pPr>
              <a:defRPr/>
            </a:pPr>
            <a:endParaRPr lang="en-US" altLang="ko-KR"/>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ea typeface="굴림" charset="-127"/>
              </a:defRPr>
            </a:lvl1pPr>
          </a:lstStyle>
          <a:p>
            <a:pPr>
              <a:defRPr/>
            </a:pPr>
            <a:endParaRPr lang="en-US" altLang="ko-KR"/>
          </a:p>
        </p:txBody>
      </p:sp>
      <p:sp>
        <p:nvSpPr>
          <p:cNvPr id="27653" name="Rectangle 5"/>
          <p:cNvSpPr>
            <a:spLocks noGrp="1" noChangeArrowheads="1"/>
          </p:cNvSpPr>
          <p:nvPr>
            <p:ph type="sldNum" sz="quarter" idx="3"/>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ea typeface="굴림" charset="-127"/>
              </a:defRPr>
            </a:lvl1pPr>
          </a:lstStyle>
          <a:p>
            <a:pPr>
              <a:defRPr/>
            </a:pPr>
            <a:fld id="{AEFFE4A3-F83F-44D7-998E-D6436034B9A5}"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ea typeface="굴림" charset="-127"/>
              </a:defRPr>
            </a:lvl1pPr>
          </a:lstStyle>
          <a:p>
            <a:pPr>
              <a:defRPr/>
            </a:pPr>
            <a:endParaRPr lang="en-US" altLang="ko-KR"/>
          </a:p>
        </p:txBody>
      </p:sp>
      <p:sp>
        <p:nvSpPr>
          <p:cNvPr id="161795" name="Rectangle 3"/>
          <p:cNvSpPr>
            <a:spLocks noGrp="1" noChangeArrowheads="1"/>
          </p:cNvSpPr>
          <p:nvPr>
            <p:ph type="dt"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ea typeface="굴림" charset="-127"/>
              </a:defRPr>
            </a:lvl1pPr>
          </a:lstStyle>
          <a:p>
            <a:pPr>
              <a:defRPr/>
            </a:pPr>
            <a:endParaRPr lang="en-US" altLang="ko-KR"/>
          </a:p>
        </p:txBody>
      </p:sp>
      <p:sp>
        <p:nvSpPr>
          <p:cNvPr id="53252" name="Rectangle 4"/>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ea typeface="굴림" charset="-127"/>
              </a:defRPr>
            </a:lvl1pPr>
          </a:lstStyle>
          <a:p>
            <a:pPr>
              <a:defRPr/>
            </a:pPr>
            <a:endParaRPr lang="en-US" altLang="ko-KR"/>
          </a:p>
        </p:txBody>
      </p:sp>
      <p:sp>
        <p:nvSpPr>
          <p:cNvPr id="161799" name="Rectangle 7"/>
          <p:cNvSpPr>
            <a:spLocks noGrp="1" noChangeArrowheads="1"/>
          </p:cNvSpPr>
          <p:nvPr>
            <p:ph type="sldNum" sz="quarter" idx="5"/>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ea typeface="굴림" charset="-127"/>
              </a:defRPr>
            </a:lvl1pPr>
          </a:lstStyle>
          <a:p>
            <a:pPr>
              <a:defRPr/>
            </a:pPr>
            <a:fld id="{CC5EF8B5-BDA7-4889-937E-2FB552F52F7E}"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슬라이드 이미지 개체 틀 1"/>
          <p:cNvSpPr>
            <a:spLocks noGrp="1" noRot="1" noChangeAspect="1" noTextEdit="1"/>
          </p:cNvSpPr>
          <p:nvPr>
            <p:ph type="sldImg"/>
          </p:nvPr>
        </p:nvSpPr>
        <p:spPr>
          <a:ln/>
        </p:spPr>
      </p:sp>
      <p:sp>
        <p:nvSpPr>
          <p:cNvPr id="54275" name="슬라이드 노트 개체 틀 2"/>
          <p:cNvSpPr>
            <a:spLocks noGrp="1"/>
          </p:cNvSpPr>
          <p:nvPr>
            <p:ph type="body" idx="1"/>
          </p:nvPr>
        </p:nvSpPr>
        <p:spPr>
          <a:noFill/>
          <a:ln/>
        </p:spPr>
        <p:txBody>
          <a:bodyPr/>
          <a:lstStyle/>
          <a:p>
            <a:pPr eaLnBrk="1" hangingPunct="1"/>
            <a:endParaRPr lang="ko-KR" altLang="en-US" smtClean="0"/>
          </a:p>
        </p:txBody>
      </p:sp>
      <p:sp>
        <p:nvSpPr>
          <p:cNvPr id="54276" name="슬라이드 번호 개체 틀 3"/>
          <p:cNvSpPr>
            <a:spLocks noGrp="1"/>
          </p:cNvSpPr>
          <p:nvPr>
            <p:ph type="sldNum" sz="quarter" idx="5"/>
          </p:nvPr>
        </p:nvSpPr>
        <p:spPr>
          <a:noFill/>
        </p:spPr>
        <p:txBody>
          <a:bodyPr/>
          <a:lstStyle/>
          <a:p>
            <a:fld id="{469848C9-46C3-46AE-A19C-2750F5B2895A}" type="slidenum">
              <a:rPr lang="ko-KR" altLang="en-US"/>
              <a:pPr/>
              <a:t>3</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슬라이드 이미지 개체 틀 1"/>
          <p:cNvSpPr>
            <a:spLocks noGrp="1" noRot="1" noChangeAspect="1" noTextEdit="1"/>
          </p:cNvSpPr>
          <p:nvPr>
            <p:ph type="sldImg"/>
          </p:nvPr>
        </p:nvSpPr>
        <p:spPr>
          <a:ln/>
        </p:spPr>
      </p:sp>
      <p:sp>
        <p:nvSpPr>
          <p:cNvPr id="63491" name="슬라이드 노트 개체 틀 2"/>
          <p:cNvSpPr>
            <a:spLocks noGrp="1"/>
          </p:cNvSpPr>
          <p:nvPr>
            <p:ph type="body" idx="1"/>
          </p:nvPr>
        </p:nvSpPr>
        <p:spPr>
          <a:noFill/>
          <a:ln/>
        </p:spPr>
        <p:txBody>
          <a:bodyPr/>
          <a:lstStyle/>
          <a:p>
            <a:pPr latinLnBrk="1"/>
            <a:r>
              <a:rPr lang="en-US" altLang="ko-KR" smtClean="0"/>
              <a:t>1. IDATE</a:t>
            </a:r>
            <a:endParaRPr lang="ko-KR" altLang="en-US" smtClean="0"/>
          </a:p>
        </p:txBody>
      </p:sp>
      <p:sp>
        <p:nvSpPr>
          <p:cNvPr id="63492" name="슬라이드 번호 개체 틀 3"/>
          <p:cNvSpPr>
            <a:spLocks noGrp="1"/>
          </p:cNvSpPr>
          <p:nvPr>
            <p:ph type="sldNum" sz="quarter" idx="5"/>
          </p:nvPr>
        </p:nvSpPr>
        <p:spPr>
          <a:noFill/>
        </p:spPr>
        <p:txBody>
          <a:bodyPr/>
          <a:lstStyle/>
          <a:p>
            <a:fld id="{638C3B84-23B5-4901-8BBC-B5A38DB2F010}" type="slidenum">
              <a:rPr lang="en-US" altLang="ko-KR"/>
              <a:pPr/>
              <a:t>12</a:t>
            </a:fld>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슬라이드 이미지 개체 틀 1"/>
          <p:cNvSpPr>
            <a:spLocks noGrp="1" noRot="1" noChangeAspect="1" noTextEdit="1"/>
          </p:cNvSpPr>
          <p:nvPr>
            <p:ph type="sldImg"/>
          </p:nvPr>
        </p:nvSpPr>
        <p:spPr>
          <a:ln/>
        </p:spPr>
      </p:sp>
      <p:sp>
        <p:nvSpPr>
          <p:cNvPr id="64515" name="슬라이드 노트 개체 틀 2"/>
          <p:cNvSpPr>
            <a:spLocks noGrp="1"/>
          </p:cNvSpPr>
          <p:nvPr>
            <p:ph type="body" idx="1"/>
          </p:nvPr>
        </p:nvSpPr>
        <p:spPr>
          <a:noFill/>
          <a:ln/>
        </p:spPr>
        <p:txBody>
          <a:bodyPr/>
          <a:lstStyle/>
          <a:p>
            <a:pPr eaLnBrk="1" hangingPunct="1"/>
            <a:r>
              <a:rPr lang="en-US" altLang="ko-KR" smtClean="0"/>
              <a:t>1. France Telecom</a:t>
            </a:r>
            <a:endParaRPr lang="ko-KR" altLang="en-US" smtClean="0"/>
          </a:p>
        </p:txBody>
      </p:sp>
      <p:sp>
        <p:nvSpPr>
          <p:cNvPr id="64516" name="슬라이드 번호 개체 틀 3"/>
          <p:cNvSpPr>
            <a:spLocks noGrp="1"/>
          </p:cNvSpPr>
          <p:nvPr>
            <p:ph type="sldNum" sz="quarter" idx="5"/>
          </p:nvPr>
        </p:nvSpPr>
        <p:spPr>
          <a:noFill/>
        </p:spPr>
        <p:txBody>
          <a:bodyPr/>
          <a:lstStyle/>
          <a:p>
            <a:fld id="{37390E03-2D78-47E5-8FDA-2CA974521DCD}" type="slidenum">
              <a:rPr lang="en-US" altLang="ko-KR"/>
              <a:pPr/>
              <a:t>13</a:t>
            </a:fld>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슬라이드 이미지 개체 틀 1"/>
          <p:cNvSpPr>
            <a:spLocks noGrp="1" noRot="1" noChangeAspect="1" noTextEdit="1"/>
          </p:cNvSpPr>
          <p:nvPr>
            <p:ph type="sldImg"/>
          </p:nvPr>
        </p:nvSpPr>
        <p:spPr>
          <a:ln/>
        </p:spPr>
      </p:sp>
      <p:sp>
        <p:nvSpPr>
          <p:cNvPr id="65539" name="슬라이드 노트 개체 틀 2"/>
          <p:cNvSpPr>
            <a:spLocks noGrp="1"/>
          </p:cNvSpPr>
          <p:nvPr>
            <p:ph type="body" idx="1"/>
          </p:nvPr>
        </p:nvSpPr>
        <p:spPr>
          <a:noFill/>
          <a:ln/>
        </p:spPr>
        <p:txBody>
          <a:bodyPr/>
          <a:lstStyle/>
          <a:p>
            <a:pPr marL="228600" indent="-228600" eaLnBrk="1" hangingPunct="1">
              <a:buFontTx/>
              <a:buAutoNum type="arabicPeriod"/>
            </a:pPr>
            <a:r>
              <a:rPr lang="en-US" altLang="ko-KR" smtClean="0"/>
              <a:t>ARCEP</a:t>
            </a:r>
          </a:p>
          <a:p>
            <a:pPr marL="228600" indent="-228600" eaLnBrk="1" hangingPunct="1">
              <a:buFontTx/>
              <a:buAutoNum type="arabicPeriod"/>
            </a:pPr>
            <a:r>
              <a:rPr lang="en-US" altLang="ko-KR" smtClean="0"/>
              <a:t>ARCEP, EC Observatory - Annual surveys from 1998 to 2005; quarterly survey for 2006 (estimated figures).</a:t>
            </a:r>
            <a:endParaRPr lang="ko-KR" altLang="en-US" smtClean="0"/>
          </a:p>
        </p:txBody>
      </p:sp>
      <p:sp>
        <p:nvSpPr>
          <p:cNvPr id="65540" name="슬라이드 번호 개체 틀 3"/>
          <p:cNvSpPr>
            <a:spLocks noGrp="1"/>
          </p:cNvSpPr>
          <p:nvPr>
            <p:ph type="sldNum" sz="quarter" idx="5"/>
          </p:nvPr>
        </p:nvSpPr>
        <p:spPr>
          <a:noFill/>
        </p:spPr>
        <p:txBody>
          <a:bodyPr/>
          <a:lstStyle/>
          <a:p>
            <a:fld id="{4B893C2E-68C8-4568-B3BA-30AA29949B07}" type="slidenum">
              <a:rPr lang="en-US" altLang="ko-KR"/>
              <a:pPr/>
              <a:t>14</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슬라이드 이미지 개체 틀 1"/>
          <p:cNvSpPr>
            <a:spLocks noGrp="1" noRot="1" noChangeAspect="1" noTextEdit="1"/>
          </p:cNvSpPr>
          <p:nvPr>
            <p:ph type="sldImg"/>
          </p:nvPr>
        </p:nvSpPr>
        <p:spPr>
          <a:ln/>
        </p:spPr>
      </p:sp>
      <p:sp>
        <p:nvSpPr>
          <p:cNvPr id="66563" name="슬라이드 노트 개체 틀 2"/>
          <p:cNvSpPr>
            <a:spLocks noGrp="1"/>
          </p:cNvSpPr>
          <p:nvPr>
            <p:ph type="body" idx="1"/>
          </p:nvPr>
        </p:nvSpPr>
        <p:spPr>
          <a:noFill/>
          <a:ln/>
        </p:spPr>
        <p:txBody>
          <a:bodyPr/>
          <a:lstStyle/>
          <a:p>
            <a:pPr eaLnBrk="1" hangingPunct="1"/>
            <a:r>
              <a:rPr lang="en-US" altLang="ko-KR" smtClean="0"/>
              <a:t>1. IDATE (modified by J.S.)</a:t>
            </a:r>
            <a:endParaRPr lang="ko-KR" altLang="en-US" smtClean="0"/>
          </a:p>
        </p:txBody>
      </p:sp>
      <p:sp>
        <p:nvSpPr>
          <p:cNvPr id="66564" name="슬라이드 번호 개체 틀 3"/>
          <p:cNvSpPr>
            <a:spLocks noGrp="1"/>
          </p:cNvSpPr>
          <p:nvPr>
            <p:ph type="sldNum" sz="quarter" idx="5"/>
          </p:nvPr>
        </p:nvSpPr>
        <p:spPr>
          <a:noFill/>
        </p:spPr>
        <p:txBody>
          <a:bodyPr/>
          <a:lstStyle/>
          <a:p>
            <a:fld id="{316EE02A-C3AB-4B41-9252-DAAA27C83E42}" type="slidenum">
              <a:rPr lang="en-US" altLang="ko-KR"/>
              <a:pPr/>
              <a:t>15</a:t>
            </a:fld>
            <a:endParaRPr lang="en-US"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슬라이드 이미지 개체 틀 1"/>
          <p:cNvSpPr>
            <a:spLocks noGrp="1" noRot="1" noChangeAspect="1" noTextEdit="1"/>
          </p:cNvSpPr>
          <p:nvPr>
            <p:ph type="sldImg"/>
          </p:nvPr>
        </p:nvSpPr>
        <p:spPr>
          <a:ln/>
        </p:spPr>
      </p:sp>
      <p:sp>
        <p:nvSpPr>
          <p:cNvPr id="67587" name="슬라이드 노트 개체 틀 2"/>
          <p:cNvSpPr>
            <a:spLocks noGrp="1"/>
          </p:cNvSpPr>
          <p:nvPr>
            <p:ph type="body" idx="1"/>
          </p:nvPr>
        </p:nvSpPr>
        <p:spPr>
          <a:noFill/>
          <a:ln/>
        </p:spPr>
        <p:txBody>
          <a:bodyPr/>
          <a:lstStyle/>
          <a:p>
            <a:pPr eaLnBrk="1" hangingPunct="1"/>
            <a:r>
              <a:rPr lang="en-US" altLang="ko-KR" smtClean="0"/>
              <a:t>1. ARCEP</a:t>
            </a:r>
            <a:endParaRPr lang="ko-KR" altLang="en-US" smtClean="0"/>
          </a:p>
        </p:txBody>
      </p:sp>
      <p:sp>
        <p:nvSpPr>
          <p:cNvPr id="67588" name="슬라이드 번호 개체 틀 3"/>
          <p:cNvSpPr>
            <a:spLocks noGrp="1"/>
          </p:cNvSpPr>
          <p:nvPr>
            <p:ph type="sldNum" sz="quarter" idx="5"/>
          </p:nvPr>
        </p:nvSpPr>
        <p:spPr>
          <a:noFill/>
        </p:spPr>
        <p:txBody>
          <a:bodyPr/>
          <a:lstStyle/>
          <a:p>
            <a:fld id="{385790DE-A364-4040-8EDC-B52F47239BE3}" type="slidenum">
              <a:rPr lang="en-US" altLang="ko-KR"/>
              <a:pPr/>
              <a:t>16</a:t>
            </a:fld>
            <a:endParaRPr lang="en-US" altLang="ko-K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슬라이드 이미지 개체 틀 1"/>
          <p:cNvSpPr>
            <a:spLocks noGrp="1" noRot="1" noChangeAspect="1" noTextEdit="1"/>
          </p:cNvSpPr>
          <p:nvPr>
            <p:ph type="sldImg"/>
          </p:nvPr>
        </p:nvSpPr>
        <p:spPr>
          <a:ln/>
        </p:spPr>
      </p:sp>
      <p:sp>
        <p:nvSpPr>
          <p:cNvPr id="3" name="슬라이드 노트 개체 틀 2"/>
          <p:cNvSpPr>
            <a:spLocks noGrp="1"/>
          </p:cNvSpPr>
          <p:nvPr>
            <p:ph type="body" idx="1"/>
          </p:nvPr>
        </p:nvSpPr>
        <p:spPr/>
        <p:txBody>
          <a:bodyPr>
            <a:normAutofit/>
          </a:bodyPr>
          <a:lstStyle/>
          <a:p>
            <a:pPr marL="228600" indent="-228600" eaLnBrk="1" hangingPunct="1">
              <a:buFontTx/>
              <a:buAutoNum type="arabicPeriod"/>
              <a:defRPr/>
            </a:pPr>
            <a:r>
              <a:rPr lang="en-US" altLang="ko-KR" dirty="0" smtClean="0"/>
              <a:t>ARCEP</a:t>
            </a:r>
          </a:p>
          <a:p>
            <a:pPr marL="228600" indent="-228600" eaLnBrk="1" hangingPunct="1">
              <a:buFontTx/>
              <a:buAutoNum type="arabicPeriod"/>
              <a:defRPr/>
            </a:pPr>
            <a:r>
              <a:rPr lang="en-US" altLang="ko-KR" dirty="0" smtClean="0"/>
              <a:t>ARCEP, EC Observatory - Annual surveys from 1998 to 2005; quarterly survey for 2006 (estimated figures).</a:t>
            </a:r>
          </a:p>
          <a:p>
            <a:pPr eaLnBrk="1" hangingPunct="1">
              <a:defRPr/>
            </a:pPr>
            <a:endParaRPr lang="ko-KR" altLang="en-US" dirty="0" smtClean="0"/>
          </a:p>
        </p:txBody>
      </p:sp>
      <p:sp>
        <p:nvSpPr>
          <p:cNvPr id="68612" name="슬라이드 번호 개체 틀 3"/>
          <p:cNvSpPr>
            <a:spLocks noGrp="1"/>
          </p:cNvSpPr>
          <p:nvPr>
            <p:ph type="sldNum" sz="quarter" idx="5"/>
          </p:nvPr>
        </p:nvSpPr>
        <p:spPr>
          <a:noFill/>
        </p:spPr>
        <p:txBody>
          <a:bodyPr/>
          <a:lstStyle/>
          <a:p>
            <a:fld id="{72684558-3240-4585-92AE-8960EC86A06A}" type="slidenum">
              <a:rPr lang="en-US" altLang="ko-KR"/>
              <a:pPr/>
              <a:t>17</a:t>
            </a:fld>
            <a:endParaRPr lang="en-US"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슬라이드 이미지 개체 틀 1"/>
          <p:cNvSpPr>
            <a:spLocks noGrp="1" noRot="1" noChangeAspect="1" noTextEdit="1"/>
          </p:cNvSpPr>
          <p:nvPr>
            <p:ph type="sldImg"/>
          </p:nvPr>
        </p:nvSpPr>
        <p:spPr>
          <a:ln/>
        </p:spPr>
      </p:sp>
      <p:sp>
        <p:nvSpPr>
          <p:cNvPr id="69635" name="슬라이드 노트 개체 틀 2"/>
          <p:cNvSpPr>
            <a:spLocks noGrp="1"/>
          </p:cNvSpPr>
          <p:nvPr>
            <p:ph type="body" idx="1"/>
          </p:nvPr>
        </p:nvSpPr>
        <p:spPr>
          <a:noFill/>
          <a:ln/>
        </p:spPr>
        <p:txBody>
          <a:bodyPr/>
          <a:lstStyle/>
          <a:p>
            <a:pPr eaLnBrk="1" hangingPunct="1"/>
            <a:r>
              <a:rPr lang="en-US" altLang="ko-KR" smtClean="0"/>
              <a:t>1. ARCEP, EC Observatory - Annual surveys from 1998 to 2005; quarterly survey for 2006 (estimated figures)</a:t>
            </a:r>
            <a:endParaRPr lang="ko-KR" altLang="en-US" smtClean="0"/>
          </a:p>
        </p:txBody>
      </p:sp>
      <p:sp>
        <p:nvSpPr>
          <p:cNvPr id="69636" name="슬라이드 번호 개체 틀 3"/>
          <p:cNvSpPr>
            <a:spLocks noGrp="1"/>
          </p:cNvSpPr>
          <p:nvPr>
            <p:ph type="sldNum" sz="quarter" idx="5"/>
          </p:nvPr>
        </p:nvSpPr>
        <p:spPr>
          <a:noFill/>
        </p:spPr>
        <p:txBody>
          <a:bodyPr/>
          <a:lstStyle/>
          <a:p>
            <a:fld id="{D3783FDB-9C1C-47F6-A532-D80C5C29C062}" type="slidenum">
              <a:rPr lang="en-US" altLang="ko-KR"/>
              <a:pPr/>
              <a:t>18</a:t>
            </a:fld>
            <a:endParaRPr lang="en-US"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FF665B4-DE5E-4F10-A8BE-EB00D3136CB3}" type="slidenum">
              <a:rPr lang="en-US" altLang="ko-KR"/>
              <a:pPr/>
              <a:t>19</a:t>
            </a:fld>
            <a:endParaRPr lang="en-US" altLang="ko-K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슬라이드 이미지 개체 틀 1"/>
          <p:cNvSpPr>
            <a:spLocks noGrp="1" noRot="1" noChangeAspect="1" noTextEdit="1"/>
          </p:cNvSpPr>
          <p:nvPr>
            <p:ph type="sldImg"/>
          </p:nvPr>
        </p:nvSpPr>
        <p:spPr>
          <a:ln/>
        </p:spPr>
      </p:sp>
      <p:sp>
        <p:nvSpPr>
          <p:cNvPr id="71683" name="슬라이드 노트 개체 틀 2"/>
          <p:cNvSpPr>
            <a:spLocks noGrp="1"/>
          </p:cNvSpPr>
          <p:nvPr>
            <p:ph type="body" idx="1"/>
          </p:nvPr>
        </p:nvSpPr>
        <p:spPr>
          <a:noFill/>
          <a:ln/>
        </p:spPr>
        <p:txBody>
          <a:bodyPr/>
          <a:lstStyle/>
          <a:p>
            <a:pPr eaLnBrk="1" hangingPunct="1"/>
            <a:r>
              <a:rPr lang="en-US" altLang="ko-KR" smtClean="0"/>
              <a:t>1. ARCEP</a:t>
            </a:r>
            <a:endParaRPr lang="ko-KR" altLang="en-US" smtClean="0"/>
          </a:p>
        </p:txBody>
      </p:sp>
      <p:sp>
        <p:nvSpPr>
          <p:cNvPr id="71684" name="슬라이드 번호 개체 틀 3"/>
          <p:cNvSpPr>
            <a:spLocks noGrp="1"/>
          </p:cNvSpPr>
          <p:nvPr>
            <p:ph type="sldNum" sz="quarter" idx="5"/>
          </p:nvPr>
        </p:nvSpPr>
        <p:spPr>
          <a:noFill/>
        </p:spPr>
        <p:txBody>
          <a:bodyPr/>
          <a:lstStyle/>
          <a:p>
            <a:fld id="{4CA4CF58-4903-4914-9E07-DE248FAE0CC2}" type="slidenum">
              <a:rPr lang="en-US" altLang="ko-KR"/>
              <a:pPr/>
              <a:t>20</a:t>
            </a:fld>
            <a:endParaRPr lang="en-US"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A8227E7-1154-4B2F-82E9-07DE08FA3D91}" type="slidenum">
              <a:rPr lang="en-US" altLang="ko-KR"/>
              <a:pPr/>
              <a:t>21</a:t>
            </a:fld>
            <a:endParaRPr lang="en-US" altLang="ko-K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슬라이드 이미지 개체 틀 1"/>
          <p:cNvSpPr>
            <a:spLocks noGrp="1" noRot="1" noChangeAspect="1" noTextEdit="1"/>
          </p:cNvSpPr>
          <p:nvPr>
            <p:ph type="sldImg"/>
          </p:nvPr>
        </p:nvSpPr>
        <p:spPr>
          <a:ln/>
        </p:spPr>
      </p:sp>
      <p:sp>
        <p:nvSpPr>
          <p:cNvPr id="55299" name="슬라이드 노트 개체 틀 2"/>
          <p:cNvSpPr>
            <a:spLocks noGrp="1"/>
          </p:cNvSpPr>
          <p:nvPr>
            <p:ph type="body" idx="1"/>
          </p:nvPr>
        </p:nvSpPr>
        <p:spPr>
          <a:noFill/>
          <a:ln/>
        </p:spPr>
        <p:txBody>
          <a:bodyPr/>
          <a:lstStyle/>
          <a:p>
            <a:pPr eaLnBrk="1" hangingPunct="1"/>
            <a:endParaRPr lang="ko-KR" altLang="en-US" smtClean="0"/>
          </a:p>
        </p:txBody>
      </p:sp>
      <p:sp>
        <p:nvSpPr>
          <p:cNvPr id="55300" name="슬라이드 번호 개체 틀 3"/>
          <p:cNvSpPr>
            <a:spLocks noGrp="1"/>
          </p:cNvSpPr>
          <p:nvPr>
            <p:ph type="sldNum" sz="quarter" idx="5"/>
          </p:nvPr>
        </p:nvSpPr>
        <p:spPr>
          <a:noFill/>
        </p:spPr>
        <p:txBody>
          <a:bodyPr/>
          <a:lstStyle/>
          <a:p>
            <a:fld id="{9834CC03-FA55-4886-A2C4-F1E4A66E0BB2}" type="slidenum">
              <a:rPr lang="ko-KR" altLang="en-US"/>
              <a:pPr/>
              <a:t>4</a:t>
            </a:fld>
            <a:endParaRPr lang="ko-K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FC18D3A-8647-4DFE-96F4-4CC7412DE3AD}" type="slidenum">
              <a:rPr lang="en-US" altLang="ko-KR"/>
              <a:pPr/>
              <a:t>22</a:t>
            </a:fld>
            <a:endParaRPr lang="en-US" altLang="ko-K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91C162F-AA70-4CFA-A47F-11EE725DC2EE}" type="slidenum">
              <a:rPr lang="en-US" altLang="ko-KR"/>
              <a:pPr/>
              <a:t>23</a:t>
            </a:fld>
            <a:endParaRPr lang="en-US" altLang="ko-K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DA31C81C-76C3-41D1-B991-D8D48A0BB00A}" type="slidenum">
              <a:rPr lang="ko-KR" altLang="en-US" smtClean="0"/>
              <a:pPr/>
              <a:t>25</a:t>
            </a:fld>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DA31C81C-76C3-41D1-B991-D8D48A0BB00A}" type="slidenum">
              <a:rPr lang="ko-KR" altLang="en-US" smtClean="0"/>
              <a:pPr/>
              <a:t>26</a:t>
            </a:fld>
            <a:endParaRPr lang="ko-K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DA31C81C-76C3-41D1-B991-D8D48A0BB00A}" type="slidenum">
              <a:rPr lang="ko-KR" altLang="en-US" smtClean="0"/>
              <a:pPr/>
              <a:t>27</a:t>
            </a:fld>
            <a:endParaRPr lang="ko-K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DA31C81C-76C3-41D1-B991-D8D48A0BB00A}" type="slidenum">
              <a:rPr lang="ko-KR" altLang="en-US" smtClean="0"/>
              <a:pPr/>
              <a:t>28</a:t>
            </a:fld>
            <a:endParaRPr lang="ko-K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DA31C81C-76C3-41D1-B991-D8D48A0BB00A}" type="slidenum">
              <a:rPr lang="ko-KR" altLang="en-US" smtClean="0"/>
              <a:pPr/>
              <a:t>29</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슬라이드 이미지 개체 틀 1"/>
          <p:cNvSpPr>
            <a:spLocks noGrp="1" noRot="1" noChangeAspect="1" noTextEdit="1"/>
          </p:cNvSpPr>
          <p:nvPr>
            <p:ph type="sldImg"/>
          </p:nvPr>
        </p:nvSpPr>
        <p:spPr>
          <a:ln/>
        </p:spPr>
      </p:sp>
      <p:sp>
        <p:nvSpPr>
          <p:cNvPr id="56323" name="슬라이드 노트 개체 틀 2"/>
          <p:cNvSpPr>
            <a:spLocks noGrp="1"/>
          </p:cNvSpPr>
          <p:nvPr>
            <p:ph type="body" idx="1"/>
          </p:nvPr>
        </p:nvSpPr>
        <p:spPr>
          <a:noFill/>
          <a:ln/>
        </p:spPr>
        <p:txBody>
          <a:bodyPr/>
          <a:lstStyle/>
          <a:p>
            <a:pPr eaLnBrk="1" hangingPunct="1"/>
            <a:endParaRPr lang="ko-KR" altLang="en-US" smtClean="0"/>
          </a:p>
        </p:txBody>
      </p:sp>
      <p:sp>
        <p:nvSpPr>
          <p:cNvPr id="56324" name="슬라이드 번호 개체 틀 3"/>
          <p:cNvSpPr>
            <a:spLocks noGrp="1"/>
          </p:cNvSpPr>
          <p:nvPr>
            <p:ph type="sldNum" sz="quarter" idx="5"/>
          </p:nvPr>
        </p:nvSpPr>
        <p:spPr>
          <a:noFill/>
        </p:spPr>
        <p:txBody>
          <a:bodyPr/>
          <a:lstStyle/>
          <a:p>
            <a:fld id="{7E5D2A06-8B38-4B71-9343-CCB930EE49E4}" type="slidenum">
              <a:rPr lang="ko-KR" altLang="en-US"/>
              <a:pPr/>
              <a:t>5</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슬라이드 이미지 개체 틀 1"/>
          <p:cNvSpPr>
            <a:spLocks noGrp="1" noRot="1" noChangeAspect="1" noTextEdit="1"/>
          </p:cNvSpPr>
          <p:nvPr>
            <p:ph type="sldImg"/>
          </p:nvPr>
        </p:nvSpPr>
        <p:spPr>
          <a:ln/>
        </p:spPr>
      </p:sp>
      <p:sp>
        <p:nvSpPr>
          <p:cNvPr id="57347" name="슬라이드 노트 개체 틀 2"/>
          <p:cNvSpPr>
            <a:spLocks noGrp="1"/>
          </p:cNvSpPr>
          <p:nvPr>
            <p:ph type="body" idx="1"/>
          </p:nvPr>
        </p:nvSpPr>
        <p:spPr>
          <a:noFill/>
          <a:ln/>
        </p:spPr>
        <p:txBody>
          <a:bodyPr/>
          <a:lstStyle/>
          <a:p>
            <a:pPr eaLnBrk="1" hangingPunct="1"/>
            <a:endParaRPr lang="ko-KR" altLang="en-US" smtClean="0"/>
          </a:p>
        </p:txBody>
      </p:sp>
      <p:sp>
        <p:nvSpPr>
          <p:cNvPr id="57348" name="슬라이드 번호 개체 틀 3"/>
          <p:cNvSpPr>
            <a:spLocks noGrp="1"/>
          </p:cNvSpPr>
          <p:nvPr>
            <p:ph type="sldNum" sz="quarter" idx="5"/>
          </p:nvPr>
        </p:nvSpPr>
        <p:spPr>
          <a:noFill/>
        </p:spPr>
        <p:txBody>
          <a:bodyPr/>
          <a:lstStyle/>
          <a:p>
            <a:fld id="{3499270A-093B-4FD2-993C-1BCEB4CE1B00}" type="slidenum">
              <a:rPr lang="ko-KR" altLang="en-US"/>
              <a:pPr/>
              <a:t>6</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슬라이드 이미지 개체 틀 1"/>
          <p:cNvSpPr>
            <a:spLocks noGrp="1" noRot="1" noChangeAspect="1" noTextEdit="1"/>
          </p:cNvSpPr>
          <p:nvPr>
            <p:ph type="sldImg"/>
          </p:nvPr>
        </p:nvSpPr>
        <p:spPr>
          <a:ln/>
        </p:spPr>
      </p:sp>
      <p:sp>
        <p:nvSpPr>
          <p:cNvPr id="58371" name="슬라이드 노트 개체 틀 2"/>
          <p:cNvSpPr>
            <a:spLocks noGrp="1"/>
          </p:cNvSpPr>
          <p:nvPr>
            <p:ph type="body" idx="1"/>
          </p:nvPr>
        </p:nvSpPr>
        <p:spPr>
          <a:noFill/>
          <a:ln/>
        </p:spPr>
        <p:txBody>
          <a:bodyPr/>
          <a:lstStyle/>
          <a:p>
            <a:pPr eaLnBrk="1" hangingPunct="1"/>
            <a:endParaRPr lang="ko-KR" altLang="en-US" smtClean="0"/>
          </a:p>
        </p:txBody>
      </p:sp>
      <p:sp>
        <p:nvSpPr>
          <p:cNvPr id="58372" name="슬라이드 번호 개체 틀 3"/>
          <p:cNvSpPr>
            <a:spLocks noGrp="1"/>
          </p:cNvSpPr>
          <p:nvPr>
            <p:ph type="sldNum" sz="quarter" idx="5"/>
          </p:nvPr>
        </p:nvSpPr>
        <p:spPr>
          <a:noFill/>
        </p:spPr>
        <p:txBody>
          <a:bodyPr/>
          <a:lstStyle/>
          <a:p>
            <a:fld id="{ECC2847D-D3DE-4257-AEDB-375714DD3322}" type="slidenum">
              <a:rPr lang="ko-KR" altLang="en-US"/>
              <a:pPr/>
              <a:t>7</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슬라이드 이미지 개체 틀 1"/>
          <p:cNvSpPr>
            <a:spLocks noGrp="1" noRot="1" noChangeAspect="1" noTextEdit="1"/>
          </p:cNvSpPr>
          <p:nvPr>
            <p:ph type="sldImg"/>
          </p:nvPr>
        </p:nvSpPr>
        <p:spPr>
          <a:ln/>
        </p:spPr>
      </p:sp>
      <p:sp>
        <p:nvSpPr>
          <p:cNvPr id="59395" name="슬라이드 노트 개체 틀 2"/>
          <p:cNvSpPr>
            <a:spLocks noGrp="1"/>
          </p:cNvSpPr>
          <p:nvPr>
            <p:ph type="body" idx="1"/>
          </p:nvPr>
        </p:nvSpPr>
        <p:spPr>
          <a:noFill/>
          <a:ln/>
        </p:spPr>
        <p:txBody>
          <a:bodyPr/>
          <a:lstStyle/>
          <a:p>
            <a:pPr eaLnBrk="1" hangingPunct="1"/>
            <a:endParaRPr lang="ko-KR" altLang="en-US" smtClean="0"/>
          </a:p>
        </p:txBody>
      </p:sp>
      <p:sp>
        <p:nvSpPr>
          <p:cNvPr id="59396" name="슬라이드 번호 개체 틀 3"/>
          <p:cNvSpPr>
            <a:spLocks noGrp="1"/>
          </p:cNvSpPr>
          <p:nvPr>
            <p:ph type="sldNum" sz="quarter" idx="5"/>
          </p:nvPr>
        </p:nvSpPr>
        <p:spPr>
          <a:noFill/>
        </p:spPr>
        <p:txBody>
          <a:bodyPr/>
          <a:lstStyle/>
          <a:p>
            <a:fld id="{28DB7187-DB8A-4C5C-B24F-2049E9B13D48}" type="slidenum">
              <a:rPr lang="ko-KR" altLang="en-US"/>
              <a:pPr/>
              <a:t>8</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슬라이드 이미지 개체 틀 1"/>
          <p:cNvSpPr>
            <a:spLocks noGrp="1" noRot="1" noChangeAspect="1" noTextEdit="1"/>
          </p:cNvSpPr>
          <p:nvPr>
            <p:ph type="sldImg"/>
          </p:nvPr>
        </p:nvSpPr>
        <p:spPr>
          <a:ln/>
        </p:spPr>
      </p:sp>
      <p:sp>
        <p:nvSpPr>
          <p:cNvPr id="60419" name="슬라이드 노트 개체 틀 2"/>
          <p:cNvSpPr>
            <a:spLocks noGrp="1"/>
          </p:cNvSpPr>
          <p:nvPr>
            <p:ph type="body" idx="1"/>
          </p:nvPr>
        </p:nvSpPr>
        <p:spPr>
          <a:noFill/>
          <a:ln/>
        </p:spPr>
        <p:txBody>
          <a:bodyPr/>
          <a:lstStyle/>
          <a:p>
            <a:pPr eaLnBrk="1" hangingPunct="1"/>
            <a:endParaRPr lang="ko-KR" altLang="en-US" smtClean="0"/>
          </a:p>
        </p:txBody>
      </p:sp>
      <p:sp>
        <p:nvSpPr>
          <p:cNvPr id="60420" name="슬라이드 번호 개체 틀 3"/>
          <p:cNvSpPr>
            <a:spLocks noGrp="1"/>
          </p:cNvSpPr>
          <p:nvPr>
            <p:ph type="sldNum" sz="quarter" idx="5"/>
          </p:nvPr>
        </p:nvSpPr>
        <p:spPr>
          <a:noFill/>
        </p:spPr>
        <p:txBody>
          <a:bodyPr/>
          <a:lstStyle/>
          <a:p>
            <a:fld id="{2E04DD11-664A-4960-93EB-34514CB87243}" type="slidenum">
              <a:rPr lang="ko-KR" altLang="en-US"/>
              <a:pPr/>
              <a:t>9</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슬라이드 이미지 개체 틀 1"/>
          <p:cNvSpPr>
            <a:spLocks noGrp="1" noRot="1" noChangeAspect="1" noTextEdit="1"/>
          </p:cNvSpPr>
          <p:nvPr>
            <p:ph type="sldImg"/>
          </p:nvPr>
        </p:nvSpPr>
        <p:spPr>
          <a:ln/>
        </p:spPr>
      </p:sp>
      <p:sp>
        <p:nvSpPr>
          <p:cNvPr id="61443" name="슬라이드 노트 개체 틀 2"/>
          <p:cNvSpPr>
            <a:spLocks noGrp="1"/>
          </p:cNvSpPr>
          <p:nvPr>
            <p:ph type="body" idx="1"/>
          </p:nvPr>
        </p:nvSpPr>
        <p:spPr>
          <a:noFill/>
          <a:ln/>
        </p:spPr>
        <p:txBody>
          <a:bodyPr/>
          <a:lstStyle/>
          <a:p>
            <a:pPr eaLnBrk="1" hangingPunct="1"/>
            <a:r>
              <a:rPr lang="en-US" altLang="ko-KR" smtClean="0"/>
              <a:t>1. France Telecom</a:t>
            </a:r>
            <a:endParaRPr lang="ko-KR" altLang="en-US" smtClean="0"/>
          </a:p>
        </p:txBody>
      </p:sp>
      <p:sp>
        <p:nvSpPr>
          <p:cNvPr id="61444" name="슬라이드 번호 개체 틀 3"/>
          <p:cNvSpPr>
            <a:spLocks noGrp="1"/>
          </p:cNvSpPr>
          <p:nvPr>
            <p:ph type="sldNum" sz="quarter" idx="5"/>
          </p:nvPr>
        </p:nvSpPr>
        <p:spPr>
          <a:noFill/>
        </p:spPr>
        <p:txBody>
          <a:bodyPr/>
          <a:lstStyle/>
          <a:p>
            <a:fld id="{D25BDCF7-237E-4173-9BE3-7B9363950C94}" type="slidenum">
              <a:rPr lang="en-US" altLang="ko-KR"/>
              <a:pPr/>
              <a:t>10</a:t>
            </a:fld>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A38C6FF-D258-4D6D-8170-31AE7DB3EDAF}" type="slidenum">
              <a:rPr lang="en-US" altLang="ko-KR"/>
              <a:pPr/>
              <a:t>11</a:t>
            </a:fld>
            <a:endParaRPr lang="en-US" altLang="ko-K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bwMode="gray">
      <p:bgPr>
        <a:solidFill>
          <a:srgbClr val="FFFFFF"/>
        </a:solidFill>
        <a:effectLst/>
      </p:bgPr>
    </p:bg>
    <p:spTree>
      <p:nvGrpSpPr>
        <p:cNvPr id="1" name=""/>
        <p:cNvGrpSpPr/>
        <p:nvPr/>
      </p:nvGrpSpPr>
      <p:grpSpPr>
        <a:xfrm>
          <a:off x="0" y="0"/>
          <a:ext cx="0" cy="0"/>
          <a:chOff x="0" y="0"/>
          <a:chExt cx="0" cy="0"/>
        </a:xfrm>
      </p:grpSpPr>
      <p:sp>
        <p:nvSpPr>
          <p:cNvPr id="4" name="Rectangle 1433"/>
          <p:cNvSpPr>
            <a:spLocks noChangeArrowheads="1"/>
          </p:cNvSpPr>
          <p:nvPr/>
        </p:nvSpPr>
        <p:spPr bwMode="gray">
          <a:xfrm>
            <a:off x="0" y="0"/>
            <a:ext cx="9144000" cy="1435100"/>
          </a:xfrm>
          <a:prstGeom prst="rect">
            <a:avLst/>
          </a:prstGeom>
          <a:gradFill rotWithShape="1">
            <a:gsLst>
              <a:gs pos="0">
                <a:schemeClr val="folHlink">
                  <a:alpha val="50000"/>
                </a:schemeClr>
              </a:gs>
              <a:gs pos="100000">
                <a:schemeClr val="folHlink">
                  <a:gamma/>
                  <a:tint val="0"/>
                  <a:invGamma/>
                </a:schemeClr>
              </a:gs>
            </a:gsLst>
            <a:lin ang="5400000" scaled="1"/>
          </a:gradFill>
          <a:ln w="9525" algn="ctr">
            <a:noFill/>
            <a:miter lim="800000"/>
            <a:headEnd/>
            <a:tailEnd/>
          </a:ln>
          <a:effectLst/>
        </p:spPr>
        <p:txBody>
          <a:bodyPr wrap="none" anchor="ctr"/>
          <a:lstStyle/>
          <a:p>
            <a:endParaRPr lang="ko-KR" altLang="en-US">
              <a:ea typeface="굴림" charset="-127"/>
            </a:endParaRPr>
          </a:p>
        </p:txBody>
      </p:sp>
      <p:pic>
        <p:nvPicPr>
          <p:cNvPr id="5" name="Picture 1434" descr="haba"/>
          <p:cNvPicPr>
            <a:picLocks noChangeAspect="1" noChangeArrowheads="1"/>
          </p:cNvPicPr>
          <p:nvPr/>
        </p:nvPicPr>
        <p:blipFill>
          <a:blip r:embed="rId2"/>
          <a:srcRect/>
          <a:stretch>
            <a:fillRect/>
          </a:stretch>
        </p:blipFill>
        <p:spPr bwMode="gray">
          <a:xfrm rot="4625498">
            <a:off x="8093075" y="5561013"/>
            <a:ext cx="406400" cy="908050"/>
          </a:xfrm>
          <a:prstGeom prst="rect">
            <a:avLst/>
          </a:prstGeom>
          <a:noFill/>
          <a:ln w="9525">
            <a:noFill/>
            <a:miter lim="800000"/>
            <a:headEnd/>
            <a:tailEnd/>
          </a:ln>
        </p:spPr>
      </p:pic>
      <p:grpSp>
        <p:nvGrpSpPr>
          <p:cNvPr id="6" name="Group 1435"/>
          <p:cNvGrpSpPr>
            <a:grpSpLocks/>
          </p:cNvGrpSpPr>
          <p:nvPr/>
        </p:nvGrpSpPr>
        <p:grpSpPr bwMode="auto">
          <a:xfrm>
            <a:off x="-1028700" y="1887538"/>
            <a:ext cx="2230438" cy="5002212"/>
            <a:chOff x="1696" y="160"/>
            <a:chExt cx="1148" cy="2575"/>
          </a:xfrm>
        </p:grpSpPr>
        <p:sp>
          <p:nvSpPr>
            <p:cNvPr id="7" name="Freeform 1436"/>
            <p:cNvSpPr>
              <a:spLocks/>
            </p:cNvSpPr>
            <p:nvPr/>
          </p:nvSpPr>
          <p:spPr bwMode="gray">
            <a:xfrm>
              <a:off x="1707"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ko-KR" altLang="en-US">
                <a:ea typeface="굴림" charset="-127"/>
              </a:endParaRPr>
            </a:p>
          </p:txBody>
        </p:sp>
        <p:pic>
          <p:nvPicPr>
            <p:cNvPr id="8" name="Picture 1437" descr="haba_03"/>
            <p:cNvPicPr>
              <a:picLocks noChangeAspect="1" noChangeArrowheads="1"/>
            </p:cNvPicPr>
            <p:nvPr/>
          </p:nvPicPr>
          <p:blipFill>
            <a:blip r:embed="rId3">
              <a:lum bright="-90000" contrast="48000"/>
              <a:grayscl/>
              <a:biLevel thresh="50000"/>
            </a:blip>
            <a:srcRect/>
            <a:stretch>
              <a:fillRect/>
            </a:stretch>
          </p:blipFill>
          <p:spPr bwMode="gray">
            <a:xfrm>
              <a:off x="1696" y="160"/>
              <a:ext cx="1143" cy="2575"/>
            </a:xfrm>
            <a:prstGeom prst="rect">
              <a:avLst/>
            </a:prstGeom>
            <a:noFill/>
            <a:ln w="9525">
              <a:noFill/>
              <a:miter lim="800000"/>
              <a:headEnd/>
              <a:tailEnd/>
            </a:ln>
          </p:spPr>
        </p:pic>
      </p:grpSp>
      <p:grpSp>
        <p:nvGrpSpPr>
          <p:cNvPr id="9" name="Group 1438"/>
          <p:cNvGrpSpPr>
            <a:grpSpLocks/>
          </p:cNvGrpSpPr>
          <p:nvPr/>
        </p:nvGrpSpPr>
        <p:grpSpPr bwMode="auto">
          <a:xfrm rot="2126661">
            <a:off x="339725" y="2987675"/>
            <a:ext cx="1914525" cy="4295775"/>
            <a:chOff x="1696" y="160"/>
            <a:chExt cx="1148" cy="2575"/>
          </a:xfrm>
        </p:grpSpPr>
        <p:sp>
          <p:nvSpPr>
            <p:cNvPr id="10" name="Freeform 1439"/>
            <p:cNvSpPr>
              <a:spLocks/>
            </p:cNvSpPr>
            <p:nvPr/>
          </p:nvSpPr>
          <p:spPr bwMode="gray">
            <a:xfrm>
              <a:off x="1706" y="173"/>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ko-KR" altLang="en-US">
                <a:ea typeface="굴림" charset="-127"/>
              </a:endParaRPr>
            </a:p>
          </p:txBody>
        </p:sp>
        <p:pic>
          <p:nvPicPr>
            <p:cNvPr id="11" name="Picture 1440" descr="haba_03"/>
            <p:cNvPicPr>
              <a:picLocks noChangeAspect="1" noChangeArrowheads="1"/>
            </p:cNvPicPr>
            <p:nvPr/>
          </p:nvPicPr>
          <p:blipFill>
            <a:blip r:embed="rId3">
              <a:lum bright="-90000" contrast="48000"/>
              <a:grayscl/>
              <a:biLevel thresh="50000"/>
            </a:blip>
            <a:srcRect/>
            <a:stretch>
              <a:fillRect/>
            </a:stretch>
          </p:blipFill>
          <p:spPr bwMode="gray">
            <a:xfrm>
              <a:off x="1696" y="160"/>
              <a:ext cx="1143" cy="2575"/>
            </a:xfrm>
            <a:prstGeom prst="rect">
              <a:avLst/>
            </a:prstGeom>
            <a:noFill/>
            <a:ln w="9525">
              <a:noFill/>
              <a:miter lim="800000"/>
              <a:headEnd/>
              <a:tailEnd/>
            </a:ln>
          </p:spPr>
        </p:pic>
      </p:grpSp>
      <p:grpSp>
        <p:nvGrpSpPr>
          <p:cNvPr id="12" name="Group 1441"/>
          <p:cNvGrpSpPr>
            <a:grpSpLocks/>
          </p:cNvGrpSpPr>
          <p:nvPr/>
        </p:nvGrpSpPr>
        <p:grpSpPr bwMode="auto">
          <a:xfrm rot="4666960">
            <a:off x="1066007" y="4420393"/>
            <a:ext cx="1822450" cy="4087813"/>
            <a:chOff x="1696" y="160"/>
            <a:chExt cx="1148" cy="2575"/>
          </a:xfrm>
        </p:grpSpPr>
        <p:sp>
          <p:nvSpPr>
            <p:cNvPr id="13" name="Freeform 1442"/>
            <p:cNvSpPr>
              <a:spLocks/>
            </p:cNvSpPr>
            <p:nvPr/>
          </p:nvSpPr>
          <p:spPr bwMode="gray">
            <a:xfrm>
              <a:off x="1706" y="172"/>
              <a:ext cx="1137" cy="2558"/>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ko-KR" altLang="en-US">
                <a:ea typeface="굴림" charset="-127"/>
              </a:endParaRPr>
            </a:p>
          </p:txBody>
        </p:sp>
        <p:pic>
          <p:nvPicPr>
            <p:cNvPr id="14" name="Picture 1443" descr="haba_03"/>
            <p:cNvPicPr>
              <a:picLocks noChangeAspect="1" noChangeArrowheads="1"/>
            </p:cNvPicPr>
            <p:nvPr/>
          </p:nvPicPr>
          <p:blipFill>
            <a:blip r:embed="rId3">
              <a:lum bright="-90000" contrast="48000"/>
              <a:grayscl/>
              <a:biLevel thresh="50000"/>
            </a:blip>
            <a:srcRect/>
            <a:stretch>
              <a:fillRect/>
            </a:stretch>
          </p:blipFill>
          <p:spPr bwMode="gray">
            <a:xfrm>
              <a:off x="1696" y="160"/>
              <a:ext cx="1143" cy="2575"/>
            </a:xfrm>
            <a:prstGeom prst="rect">
              <a:avLst/>
            </a:prstGeom>
            <a:noFill/>
            <a:ln w="9525">
              <a:noFill/>
              <a:miter lim="800000"/>
              <a:headEnd/>
              <a:tailEnd/>
            </a:ln>
          </p:spPr>
        </p:pic>
      </p:grpSp>
      <p:grpSp>
        <p:nvGrpSpPr>
          <p:cNvPr id="15" name="Group 1447"/>
          <p:cNvGrpSpPr>
            <a:grpSpLocks/>
          </p:cNvGrpSpPr>
          <p:nvPr/>
        </p:nvGrpSpPr>
        <p:grpSpPr bwMode="auto">
          <a:xfrm rot="1366339">
            <a:off x="5407025" y="5013325"/>
            <a:ext cx="1273175" cy="571500"/>
            <a:chOff x="2044" y="2133"/>
            <a:chExt cx="1329" cy="596"/>
          </a:xfrm>
        </p:grpSpPr>
        <p:pic>
          <p:nvPicPr>
            <p:cNvPr id="16" name="Picture 1448" descr="haba"/>
            <p:cNvPicPr>
              <a:picLocks noChangeAspect="1" noChangeArrowheads="1"/>
            </p:cNvPicPr>
            <p:nvPr/>
          </p:nvPicPr>
          <p:blipFill>
            <a:blip r:embed="rId4"/>
            <a:srcRect/>
            <a:stretch>
              <a:fillRect/>
            </a:stretch>
          </p:blipFill>
          <p:spPr bwMode="gray">
            <a:xfrm rot="4260956">
              <a:off x="2409" y="1772"/>
              <a:ext cx="592" cy="1322"/>
            </a:xfrm>
            <a:prstGeom prst="rect">
              <a:avLst/>
            </a:prstGeom>
            <a:noFill/>
            <a:ln w="9525">
              <a:noFill/>
              <a:miter lim="800000"/>
              <a:headEnd/>
              <a:tailEnd/>
            </a:ln>
          </p:spPr>
        </p:pic>
        <p:sp>
          <p:nvSpPr>
            <p:cNvPr id="17" name="Freeform 1449"/>
            <p:cNvSpPr>
              <a:spLocks/>
            </p:cNvSpPr>
            <p:nvPr/>
          </p:nvSpPr>
          <p:spPr bwMode="gray">
            <a:xfrm rot="4245780">
              <a:off x="2418" y="17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endParaRPr lang="ko-KR" altLang="en-US">
                <a:ea typeface="굴림" charset="-127"/>
              </a:endParaRPr>
            </a:p>
          </p:txBody>
        </p:sp>
      </p:grpSp>
      <p:sp>
        <p:nvSpPr>
          <p:cNvPr id="18" name="Oval 1450"/>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endParaRPr lang="ko-KR" altLang="en-US">
              <a:ea typeface="굴림" charset="-127"/>
            </a:endParaRPr>
          </a:p>
        </p:txBody>
      </p:sp>
      <p:sp>
        <p:nvSpPr>
          <p:cNvPr id="19" name="Oval 1451"/>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endParaRPr lang="ko-KR" altLang="en-US">
              <a:ea typeface="굴림" charset="-127"/>
            </a:endParaRPr>
          </a:p>
        </p:txBody>
      </p:sp>
      <p:sp>
        <p:nvSpPr>
          <p:cNvPr id="20" name="Oval 1452"/>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endParaRPr lang="ko-KR" altLang="en-US">
              <a:ea typeface="굴림" charset="-127"/>
            </a:endParaRPr>
          </a:p>
        </p:txBody>
      </p:sp>
      <p:sp>
        <p:nvSpPr>
          <p:cNvPr id="21" name="Oval 1453"/>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endParaRPr lang="ko-KR" altLang="en-US">
              <a:ea typeface="굴림" charset="-127"/>
            </a:endParaRPr>
          </a:p>
        </p:txBody>
      </p:sp>
      <p:grpSp>
        <p:nvGrpSpPr>
          <p:cNvPr id="22" name="Group 1459"/>
          <p:cNvGrpSpPr>
            <a:grpSpLocks/>
          </p:cNvGrpSpPr>
          <p:nvPr/>
        </p:nvGrpSpPr>
        <p:grpSpPr bwMode="auto">
          <a:xfrm>
            <a:off x="3598863" y="3860800"/>
            <a:ext cx="2101850" cy="941388"/>
            <a:chOff x="2267" y="2432"/>
            <a:chExt cx="1324" cy="593"/>
          </a:xfrm>
        </p:grpSpPr>
        <p:sp>
          <p:nvSpPr>
            <p:cNvPr id="23" name="Freeform 1446"/>
            <p:cNvSpPr>
              <a:spLocks/>
            </p:cNvSpPr>
            <p:nvPr/>
          </p:nvSpPr>
          <p:spPr bwMode="gray">
            <a:xfrm rot="4463845">
              <a:off x="2636" y="2064"/>
              <a:ext cx="586"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ko-KR" altLang="en-US">
                <a:ea typeface="굴림" charset="-127"/>
              </a:endParaRPr>
            </a:p>
          </p:txBody>
        </p:sp>
        <p:pic>
          <p:nvPicPr>
            <p:cNvPr id="24" name="Picture 1457" descr="haba_02"/>
            <p:cNvPicPr>
              <a:picLocks noChangeAspect="1" noChangeArrowheads="1"/>
            </p:cNvPicPr>
            <p:nvPr/>
          </p:nvPicPr>
          <p:blipFill>
            <a:blip r:embed="rId5"/>
            <a:srcRect/>
            <a:stretch>
              <a:fillRect/>
            </a:stretch>
          </p:blipFill>
          <p:spPr bwMode="gray">
            <a:xfrm rot="4477534">
              <a:off x="2634" y="2069"/>
              <a:ext cx="593" cy="1319"/>
            </a:xfrm>
            <a:prstGeom prst="rect">
              <a:avLst/>
            </a:prstGeom>
            <a:noFill/>
            <a:ln w="9525">
              <a:noFill/>
              <a:miter lim="800000"/>
              <a:headEnd/>
              <a:tailEnd/>
            </a:ln>
          </p:spPr>
        </p:pic>
      </p:grpSp>
      <p:sp>
        <p:nvSpPr>
          <p:cNvPr id="436655" name="Rectangle 1455"/>
          <p:cNvSpPr>
            <a:spLocks noGrp="1" noChangeArrowheads="1"/>
          </p:cNvSpPr>
          <p:nvPr>
            <p:ph type="ctrTitle" sz="quarter"/>
          </p:nvPr>
        </p:nvSpPr>
        <p:spPr>
          <a:xfrm>
            <a:off x="3200400" y="2130425"/>
            <a:ext cx="5551488" cy="1470025"/>
          </a:xfrm>
          <a:effectLst/>
        </p:spPr>
        <p:txBody>
          <a:bodyPr/>
          <a:lstStyle>
            <a:lvl1pPr>
              <a:defRPr/>
            </a:lvl1pPr>
          </a:lstStyle>
          <a:p>
            <a:r>
              <a:rPr lang="en-US" altLang="ko-KR"/>
              <a:t>Click to edit Master title style</a:t>
            </a:r>
          </a:p>
        </p:txBody>
      </p:sp>
      <p:sp>
        <p:nvSpPr>
          <p:cNvPr id="436656" name="Rectangle 1456"/>
          <p:cNvSpPr>
            <a:spLocks noGrp="1" noChangeArrowheads="1"/>
          </p:cNvSpPr>
          <p:nvPr>
            <p:ph type="subTitle" sz="quarter" idx="1"/>
          </p:nvPr>
        </p:nvSpPr>
        <p:spPr>
          <a:xfrm>
            <a:off x="3362325" y="1066800"/>
            <a:ext cx="4984750" cy="1077913"/>
          </a:xfrm>
        </p:spPr>
        <p:txBody>
          <a:bodyPr/>
          <a:lstStyle>
            <a:lvl1pPr marL="0" indent="0" algn="ctr">
              <a:buFontTx/>
              <a:buNone/>
              <a:defRPr/>
            </a:lvl1pPr>
          </a:lstStyle>
          <a:p>
            <a:r>
              <a:rPr lang="en-US" altLang="ko-KR"/>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17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42" presetClass="entr" presetSubtype="0" fill="hold" nodeType="withEffect">
                                  <p:stCondLst>
                                    <p:cond delay="24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0" presetClass="path" presetSubtype="0" accel="50000" decel="50000" fill="hold" nodeType="withEffect">
                                  <p:stCondLst>
                                    <p:cond delay="2400"/>
                                  </p:stCondLst>
                                  <p:childTnLst>
                                    <p:animMotion origin="layout" path="M -0.36441 0.19316 C -0.32413 0.10664 -0.28368 0.02013 -0.22292 -0.01202 C -0.16232 -0.04418 -0.03715 -0.00208 -4.44444E-6 -1.50821E-6 " pathEditMode="relative" ptsTypes="aaA">
                                      <p:cBhvr>
                                        <p:cTn id="20" dur="1000" fill="hold"/>
                                        <p:tgtEl>
                                          <p:spTgt spid="22"/>
                                        </p:tgtEl>
                                        <p:attrNameLst>
                                          <p:attrName>ppt_x</p:attrName>
                                          <p:attrName>ppt_y</p:attrName>
                                        </p:attrNameLst>
                                      </p:cBhvr>
                                    </p:animMotion>
                                  </p:childTnLst>
                                </p:cTn>
                              </p:par>
                              <p:par>
                                <p:cTn id="21" presetID="42" presetClass="entr" presetSubtype="0" fill="hold" nodeType="withEffect">
                                  <p:stCondLst>
                                    <p:cond delay="31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0" presetClass="path" presetSubtype="0" accel="50000" decel="50000" fill="hold" nodeType="withEffect">
                                  <p:stCondLst>
                                    <p:cond delay="3100"/>
                                  </p:stCondLst>
                                  <p:childTnLst>
                                    <p:animMotion origin="layout" path="M -0.15538 -0.15125 C -0.13941 -0.14362 -0.08507 -0.12928 -0.0592 -0.10407 C -0.03333 -0.07887 -0.01232 -0.02174 -1.38889E-6 4.04255E-6 " pathEditMode="relative" rAng="0" ptsTypes="aaa">
                                      <p:cBhvr>
                                        <p:cTn id="27" dur="1000" fill="hold"/>
                                        <p:tgtEl>
                                          <p:spTgt spid="15"/>
                                        </p:tgtEl>
                                        <p:attrNameLst>
                                          <p:attrName>ppt_x</p:attrName>
                                          <p:attrName>ppt_y</p:attrName>
                                        </p:attrNameLst>
                                      </p:cBhvr>
                                      <p:rCtr x="78" y="76"/>
                                    </p:animMotion>
                                  </p:childTnLst>
                                </p:cTn>
                              </p:par>
                              <p:par>
                                <p:cTn id="28" presetID="42" presetClass="entr" presetSubtype="0" fill="hold" nodeType="withEffect">
                                  <p:stCondLst>
                                    <p:cond delay="38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0" presetClass="path" presetSubtype="0" accel="50000" decel="50000" fill="hold" nodeType="withEffect">
                                  <p:stCondLst>
                                    <p:cond delay="3800"/>
                                  </p:stCondLst>
                                  <p:childTnLst>
                                    <p:animMotion origin="layout" path="M -0.25538 -0.14283 C -0.23385 -0.12315 -0.16823 -0.04885 -0.12569 -0.025 C -0.08316 -0.00116 -0.02621 -0.0051 -1.66667E-6 4.81481E-6 " pathEditMode="relative" rAng="0" ptsTypes="aaa">
                                      <p:cBhvr>
                                        <p:cTn id="34" dur="1000" fill="hold"/>
                                        <p:tgtEl>
                                          <p:spTgt spid="5"/>
                                        </p:tgtEl>
                                        <p:attrNameLst>
                                          <p:attrName>ppt_x</p:attrName>
                                          <p:attrName>ppt_y</p:attrName>
                                        </p:attrNameLst>
                                      </p:cBhvr>
                                      <p:rCtr x="128" y="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바닥글 개체 틀 3"/>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5" name="슬라이드 번호 개체 틀 4"/>
          <p:cNvSpPr>
            <a:spLocks noGrp="1"/>
          </p:cNvSpPr>
          <p:nvPr>
            <p:ph type="sldNum" sz="quarter" idx="11"/>
          </p:nvPr>
        </p:nvSpPr>
        <p:spPr/>
        <p:txBody>
          <a:bodyPr/>
          <a:lstStyle>
            <a:lvl1pPr>
              <a:defRPr smtClean="0"/>
            </a:lvl1pPr>
          </a:lstStyle>
          <a:p>
            <a:pPr>
              <a:defRPr/>
            </a:pPr>
            <a:fld id="{5ECAB0C2-0245-4C9D-8C04-6AD22B08C266}" type="slidenum">
              <a:rPr lang="en-US" altLang="ko-KR"/>
              <a:pPr>
                <a:defRPr/>
              </a:pPr>
              <a:t>‹#›</a:t>
            </a:fld>
            <a:endParaRPr lang="en-US" altLang="ko-KR"/>
          </a:p>
        </p:txBody>
      </p:sp>
      <p:sp>
        <p:nvSpPr>
          <p:cNvPr id="6" name="날짜 개체 틀 5"/>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48463" y="0"/>
            <a:ext cx="2171700" cy="58547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233363" y="0"/>
            <a:ext cx="6362700" cy="58547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바닥글 개체 틀 3"/>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5" name="슬라이드 번호 개체 틀 4"/>
          <p:cNvSpPr>
            <a:spLocks noGrp="1"/>
          </p:cNvSpPr>
          <p:nvPr>
            <p:ph type="sldNum" sz="quarter" idx="11"/>
          </p:nvPr>
        </p:nvSpPr>
        <p:spPr/>
        <p:txBody>
          <a:bodyPr/>
          <a:lstStyle>
            <a:lvl1pPr>
              <a:defRPr smtClean="0"/>
            </a:lvl1pPr>
          </a:lstStyle>
          <a:p>
            <a:pPr>
              <a:defRPr/>
            </a:pPr>
            <a:fld id="{4D5030F6-00EF-4476-A43C-9BC4FDDC6FE3}" type="slidenum">
              <a:rPr lang="en-US" altLang="ko-KR"/>
              <a:pPr>
                <a:defRPr/>
              </a:pPr>
              <a:t>‹#›</a:t>
            </a:fld>
            <a:endParaRPr lang="en-US" altLang="ko-KR"/>
          </a:p>
        </p:txBody>
      </p:sp>
      <p:sp>
        <p:nvSpPr>
          <p:cNvPr id="6" name="날짜 개체 틀 5"/>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457200" y="1600200"/>
            <a:ext cx="8229600" cy="4525963"/>
          </a:xfrm>
        </p:spPr>
        <p:txBody>
          <a:bodyPr/>
          <a:lstStyle/>
          <a:p>
            <a:pPr lvl="0"/>
            <a:endParaRPr lang="ko-KR" altLang="en-US" noProof="0"/>
          </a:p>
        </p:txBody>
      </p:sp>
      <p:sp>
        <p:nvSpPr>
          <p:cNvPr id="4" name="날짜 개체 틀 3"/>
          <p:cNvSpPr>
            <a:spLocks noGrp="1"/>
          </p:cNvSpPr>
          <p:nvPr>
            <p:ph type="dt" sz="half" idx="10"/>
          </p:nvPr>
        </p:nvSpPr>
        <p:spPr/>
        <p:txBody>
          <a:bodyPr/>
          <a:lstStyle>
            <a:lvl1pPr>
              <a:defRPr/>
            </a:lvl1pPr>
          </a:lstStyle>
          <a:p>
            <a:pPr>
              <a:defRPr/>
            </a:pPr>
            <a:endParaRPr lang="en-US" altLang="ko-KR"/>
          </a:p>
        </p:txBody>
      </p:sp>
      <p:sp>
        <p:nvSpPr>
          <p:cNvPr id="5" name="바닥글 개체 틀 4"/>
          <p:cNvSpPr>
            <a:spLocks noGrp="1"/>
          </p:cNvSpPr>
          <p:nvPr>
            <p:ph type="ftr" sz="quarter" idx="11"/>
          </p:nvPr>
        </p:nvSpPr>
        <p:spPr/>
        <p:txBody>
          <a:bodyPr/>
          <a:lstStyle>
            <a:lvl1pPr>
              <a:defRPr smtClean="0"/>
            </a:lvl1pPr>
          </a:lstStyle>
          <a:p>
            <a:pPr>
              <a:defRPr/>
            </a:pPr>
            <a:r>
              <a:rPr lang="en-US" altLang="ko-KR"/>
              <a:t>Information and Communications University</a:t>
            </a:r>
          </a:p>
        </p:txBody>
      </p:sp>
      <p:sp>
        <p:nvSpPr>
          <p:cNvPr id="6" name="슬라이드 번호 개체 틀 5"/>
          <p:cNvSpPr>
            <a:spLocks noGrp="1"/>
          </p:cNvSpPr>
          <p:nvPr>
            <p:ph type="sldNum" sz="quarter" idx="12"/>
          </p:nvPr>
        </p:nvSpPr>
        <p:spPr/>
        <p:txBody>
          <a:bodyPr/>
          <a:lstStyle>
            <a:lvl1pPr>
              <a:defRPr/>
            </a:lvl1pPr>
          </a:lstStyle>
          <a:p>
            <a:pPr>
              <a:defRPr/>
            </a:pPr>
            <a:fld id="{1A40EDA3-4D8F-415C-AAA6-EE1B6E3795B5}"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바닥글 개체 틀 3"/>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5" name="슬라이드 번호 개체 틀 4"/>
          <p:cNvSpPr>
            <a:spLocks noGrp="1"/>
          </p:cNvSpPr>
          <p:nvPr>
            <p:ph type="sldNum" sz="quarter" idx="11"/>
          </p:nvPr>
        </p:nvSpPr>
        <p:spPr/>
        <p:txBody>
          <a:bodyPr/>
          <a:lstStyle>
            <a:lvl1pPr>
              <a:defRPr smtClean="0"/>
            </a:lvl1pPr>
          </a:lstStyle>
          <a:p>
            <a:pPr>
              <a:defRPr/>
            </a:pPr>
            <a:fld id="{D51EA459-A3E4-459E-BB8B-5D61BF998408}" type="slidenum">
              <a:rPr lang="en-US" altLang="ko-KR"/>
              <a:pPr>
                <a:defRPr/>
              </a:pPr>
              <a:t>‹#›</a:t>
            </a:fld>
            <a:endParaRPr lang="en-US" altLang="ko-KR"/>
          </a:p>
        </p:txBody>
      </p:sp>
      <p:sp>
        <p:nvSpPr>
          <p:cNvPr id="6" name="날짜 개체 틀 5"/>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바닥글 개체 틀 3"/>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5" name="슬라이드 번호 개체 틀 4"/>
          <p:cNvSpPr>
            <a:spLocks noGrp="1"/>
          </p:cNvSpPr>
          <p:nvPr>
            <p:ph type="sldNum" sz="quarter" idx="11"/>
          </p:nvPr>
        </p:nvSpPr>
        <p:spPr/>
        <p:txBody>
          <a:bodyPr/>
          <a:lstStyle>
            <a:lvl1pPr>
              <a:defRPr smtClean="0"/>
            </a:lvl1pPr>
          </a:lstStyle>
          <a:p>
            <a:pPr>
              <a:defRPr/>
            </a:pPr>
            <a:fld id="{55326807-89D2-497F-A258-F149DD35378E}" type="slidenum">
              <a:rPr lang="en-US" altLang="ko-KR"/>
              <a:pPr>
                <a:defRPr/>
              </a:pPr>
              <a:t>‹#›</a:t>
            </a:fld>
            <a:endParaRPr lang="en-US" altLang="ko-KR"/>
          </a:p>
        </p:txBody>
      </p:sp>
      <p:sp>
        <p:nvSpPr>
          <p:cNvPr id="6" name="날짜 개체 틀 5"/>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3287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바닥글 개체 틀 4"/>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6" name="슬라이드 번호 개체 틀 5"/>
          <p:cNvSpPr>
            <a:spLocks noGrp="1"/>
          </p:cNvSpPr>
          <p:nvPr>
            <p:ph type="sldNum" sz="quarter" idx="11"/>
          </p:nvPr>
        </p:nvSpPr>
        <p:spPr/>
        <p:txBody>
          <a:bodyPr/>
          <a:lstStyle>
            <a:lvl1pPr>
              <a:defRPr smtClean="0"/>
            </a:lvl1pPr>
          </a:lstStyle>
          <a:p>
            <a:pPr>
              <a:defRPr/>
            </a:pPr>
            <a:fld id="{D142D7C2-FB6A-4D0F-B1FB-F4CB11FEA12A}" type="slidenum">
              <a:rPr lang="en-US" altLang="ko-KR"/>
              <a:pPr>
                <a:defRPr/>
              </a:pPr>
              <a:t>‹#›</a:t>
            </a:fld>
            <a:endParaRPr lang="en-US" altLang="ko-KR"/>
          </a:p>
        </p:txBody>
      </p:sp>
      <p:sp>
        <p:nvSpPr>
          <p:cNvPr id="7" name="날짜 개체 틀 6"/>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바닥글 개체 틀 6"/>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8" name="슬라이드 번호 개체 틀 7"/>
          <p:cNvSpPr>
            <a:spLocks noGrp="1"/>
          </p:cNvSpPr>
          <p:nvPr>
            <p:ph type="sldNum" sz="quarter" idx="11"/>
          </p:nvPr>
        </p:nvSpPr>
        <p:spPr/>
        <p:txBody>
          <a:bodyPr/>
          <a:lstStyle>
            <a:lvl1pPr>
              <a:defRPr smtClean="0"/>
            </a:lvl1pPr>
          </a:lstStyle>
          <a:p>
            <a:pPr>
              <a:defRPr/>
            </a:pPr>
            <a:fld id="{675EFF32-5B28-4A48-AD9E-1801AA351E2C}" type="slidenum">
              <a:rPr lang="en-US" altLang="ko-KR"/>
              <a:pPr>
                <a:defRPr/>
              </a:pPr>
              <a:t>‹#›</a:t>
            </a:fld>
            <a:endParaRPr lang="en-US" altLang="ko-KR"/>
          </a:p>
        </p:txBody>
      </p:sp>
      <p:sp>
        <p:nvSpPr>
          <p:cNvPr id="9" name="날짜 개체 틀 8"/>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바닥글 개체 틀 2"/>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4" name="슬라이드 번호 개체 틀 3"/>
          <p:cNvSpPr>
            <a:spLocks noGrp="1"/>
          </p:cNvSpPr>
          <p:nvPr>
            <p:ph type="sldNum" sz="quarter" idx="11"/>
          </p:nvPr>
        </p:nvSpPr>
        <p:spPr/>
        <p:txBody>
          <a:bodyPr/>
          <a:lstStyle>
            <a:lvl1pPr>
              <a:defRPr smtClean="0"/>
            </a:lvl1pPr>
          </a:lstStyle>
          <a:p>
            <a:pPr>
              <a:defRPr/>
            </a:pPr>
            <a:fld id="{22DFAEA1-267B-451D-B89F-9DA6D276FAAB}" type="slidenum">
              <a:rPr lang="en-US" altLang="ko-KR"/>
              <a:pPr>
                <a:defRPr/>
              </a:pPr>
              <a:t>‹#›</a:t>
            </a:fld>
            <a:endParaRPr lang="en-US" altLang="ko-KR"/>
          </a:p>
        </p:txBody>
      </p:sp>
      <p:sp>
        <p:nvSpPr>
          <p:cNvPr id="5" name="날짜 개체 틀 4"/>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바닥글 개체 틀 1"/>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3" name="슬라이드 번호 개체 틀 2"/>
          <p:cNvSpPr>
            <a:spLocks noGrp="1"/>
          </p:cNvSpPr>
          <p:nvPr>
            <p:ph type="sldNum" sz="quarter" idx="11"/>
          </p:nvPr>
        </p:nvSpPr>
        <p:spPr/>
        <p:txBody>
          <a:bodyPr/>
          <a:lstStyle>
            <a:lvl1pPr>
              <a:defRPr smtClean="0"/>
            </a:lvl1pPr>
          </a:lstStyle>
          <a:p>
            <a:pPr>
              <a:defRPr/>
            </a:pPr>
            <a:fld id="{97363C5F-920F-4A5A-8088-86C550DE0B70}" type="slidenum">
              <a:rPr lang="en-US" altLang="ko-KR"/>
              <a:pPr>
                <a:defRPr/>
              </a:pPr>
              <a:t>‹#›</a:t>
            </a:fld>
            <a:endParaRPr lang="en-US" altLang="ko-KR"/>
          </a:p>
        </p:txBody>
      </p:sp>
      <p:sp>
        <p:nvSpPr>
          <p:cNvPr id="4" name="날짜 개체 틀 3"/>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바닥글 개체 틀 4"/>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6" name="슬라이드 번호 개체 틀 5"/>
          <p:cNvSpPr>
            <a:spLocks noGrp="1"/>
          </p:cNvSpPr>
          <p:nvPr>
            <p:ph type="sldNum" sz="quarter" idx="11"/>
          </p:nvPr>
        </p:nvSpPr>
        <p:spPr/>
        <p:txBody>
          <a:bodyPr/>
          <a:lstStyle>
            <a:lvl1pPr>
              <a:defRPr smtClean="0"/>
            </a:lvl1pPr>
          </a:lstStyle>
          <a:p>
            <a:pPr>
              <a:defRPr/>
            </a:pPr>
            <a:fld id="{07B40442-14B3-4792-AE12-AAF9030B2E1C}" type="slidenum">
              <a:rPr lang="en-US" altLang="ko-KR"/>
              <a:pPr>
                <a:defRPr/>
              </a:pPr>
              <a:t>‹#›</a:t>
            </a:fld>
            <a:endParaRPr lang="en-US" altLang="ko-KR"/>
          </a:p>
        </p:txBody>
      </p:sp>
      <p:sp>
        <p:nvSpPr>
          <p:cNvPr id="7" name="날짜 개체 틀 6"/>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바닥글 개체 틀 4"/>
          <p:cNvSpPr>
            <a:spLocks noGrp="1"/>
          </p:cNvSpPr>
          <p:nvPr>
            <p:ph type="ftr" sz="quarter" idx="10"/>
          </p:nvPr>
        </p:nvSpPr>
        <p:spPr/>
        <p:txBody>
          <a:bodyPr/>
          <a:lstStyle>
            <a:lvl1pPr>
              <a:defRPr smtClean="0"/>
            </a:lvl1pPr>
          </a:lstStyle>
          <a:p>
            <a:pPr>
              <a:defRPr/>
            </a:pPr>
            <a:r>
              <a:rPr lang="en-US" altLang="ko-KR"/>
              <a:t>Information and Communications University</a:t>
            </a:r>
          </a:p>
        </p:txBody>
      </p:sp>
      <p:sp>
        <p:nvSpPr>
          <p:cNvPr id="6" name="슬라이드 번호 개체 틀 5"/>
          <p:cNvSpPr>
            <a:spLocks noGrp="1"/>
          </p:cNvSpPr>
          <p:nvPr>
            <p:ph type="sldNum" sz="quarter" idx="11"/>
          </p:nvPr>
        </p:nvSpPr>
        <p:spPr/>
        <p:txBody>
          <a:bodyPr/>
          <a:lstStyle>
            <a:lvl1pPr>
              <a:defRPr smtClean="0"/>
            </a:lvl1pPr>
          </a:lstStyle>
          <a:p>
            <a:pPr>
              <a:defRPr/>
            </a:pPr>
            <a:fld id="{BAEEAEDA-F2A5-4612-A4CF-BE9A4EDACBD1}" type="slidenum">
              <a:rPr lang="en-US" altLang="ko-KR"/>
              <a:pPr>
                <a:defRPr/>
              </a:pPr>
              <a:t>‹#›</a:t>
            </a:fld>
            <a:endParaRPr lang="en-US" altLang="ko-KR"/>
          </a:p>
        </p:txBody>
      </p:sp>
      <p:sp>
        <p:nvSpPr>
          <p:cNvPr id="7" name="날짜 개체 틀 6"/>
          <p:cNvSpPr>
            <a:spLocks noGrp="1"/>
          </p:cNvSpPr>
          <p:nvPr>
            <p:ph type="dt" sz="half" idx="12"/>
          </p:nvPr>
        </p:nvSpPr>
        <p:spPr/>
        <p:txBody>
          <a:bodyPr/>
          <a:lstStyle>
            <a:lvl1pPr>
              <a:defRPr smtClean="0"/>
            </a:lvl1pPr>
          </a:lstStyle>
          <a:p>
            <a:pPr>
              <a:defRPr/>
            </a:pPr>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1013" name="Rectangle 485"/>
          <p:cNvSpPr>
            <a:spLocks noChangeArrowheads="1"/>
          </p:cNvSpPr>
          <p:nvPr/>
        </p:nvSpPr>
        <p:spPr bwMode="gray">
          <a:xfrm>
            <a:off x="0" y="0"/>
            <a:ext cx="9144000" cy="1435100"/>
          </a:xfrm>
          <a:prstGeom prst="rect">
            <a:avLst/>
          </a:prstGeom>
          <a:gradFill rotWithShape="1">
            <a:gsLst>
              <a:gs pos="0">
                <a:schemeClr val="folHlink">
                  <a:alpha val="39999"/>
                </a:schemeClr>
              </a:gs>
              <a:gs pos="100000">
                <a:schemeClr val="folHlink">
                  <a:gamma/>
                  <a:tint val="0"/>
                  <a:invGamma/>
                  <a:alpha val="39999"/>
                </a:schemeClr>
              </a:gs>
            </a:gsLst>
            <a:lin ang="5400000" scaled="1"/>
          </a:gradFill>
          <a:ln w="9525" algn="ctr">
            <a:noFill/>
            <a:miter lim="800000"/>
            <a:headEnd/>
            <a:tailEnd/>
          </a:ln>
          <a:effectLst/>
        </p:spPr>
        <p:txBody>
          <a:bodyPr wrap="none" anchor="ctr"/>
          <a:lstStyle/>
          <a:p>
            <a:endParaRPr lang="ko-KR" altLang="en-US">
              <a:ea typeface="굴림" charset="-127"/>
            </a:endParaRPr>
          </a:p>
        </p:txBody>
      </p:sp>
      <p:sp>
        <p:nvSpPr>
          <p:cNvPr id="151008" name="Oval 480"/>
          <p:cNvSpPr>
            <a:spLocks noChangeArrowheads="1"/>
          </p:cNvSpPr>
          <p:nvPr/>
        </p:nvSpPr>
        <p:spPr bwMode="gray">
          <a:xfrm>
            <a:off x="8312150" y="6394450"/>
            <a:ext cx="152400" cy="152400"/>
          </a:xfrm>
          <a:prstGeom prst="ellipse">
            <a:avLst/>
          </a:prstGeom>
          <a:solidFill>
            <a:schemeClr val="hlink"/>
          </a:solidFill>
          <a:ln w="9525" algn="ctr">
            <a:noFill/>
            <a:round/>
            <a:headEnd/>
            <a:tailEnd/>
          </a:ln>
          <a:effectLst/>
        </p:spPr>
        <p:txBody>
          <a:bodyPr wrap="none" anchor="ctr"/>
          <a:lstStyle/>
          <a:p>
            <a:endParaRPr lang="ko-KR" altLang="en-US">
              <a:ea typeface="굴림" charset="-127"/>
            </a:endParaRPr>
          </a:p>
        </p:txBody>
      </p:sp>
      <p:sp>
        <p:nvSpPr>
          <p:cNvPr id="151009" name="Oval 481"/>
          <p:cNvSpPr>
            <a:spLocks noChangeArrowheads="1"/>
          </p:cNvSpPr>
          <p:nvPr/>
        </p:nvSpPr>
        <p:spPr bwMode="gray">
          <a:xfrm>
            <a:off x="8551863" y="6392863"/>
            <a:ext cx="152400" cy="152400"/>
          </a:xfrm>
          <a:prstGeom prst="ellipse">
            <a:avLst/>
          </a:prstGeom>
          <a:solidFill>
            <a:schemeClr val="accent1"/>
          </a:solidFill>
          <a:ln w="9525" algn="ctr">
            <a:noFill/>
            <a:round/>
            <a:headEnd/>
            <a:tailEnd/>
          </a:ln>
          <a:effectLst/>
        </p:spPr>
        <p:txBody>
          <a:bodyPr wrap="none" anchor="ctr"/>
          <a:lstStyle/>
          <a:p>
            <a:endParaRPr lang="ko-KR" altLang="en-US">
              <a:ea typeface="굴림" charset="-127"/>
            </a:endParaRPr>
          </a:p>
        </p:txBody>
      </p:sp>
      <p:sp>
        <p:nvSpPr>
          <p:cNvPr id="151010" name="Oval 482"/>
          <p:cNvSpPr>
            <a:spLocks noChangeArrowheads="1"/>
          </p:cNvSpPr>
          <p:nvPr/>
        </p:nvSpPr>
        <p:spPr bwMode="gray">
          <a:xfrm>
            <a:off x="7835900" y="6394450"/>
            <a:ext cx="152400" cy="152400"/>
          </a:xfrm>
          <a:prstGeom prst="ellipse">
            <a:avLst/>
          </a:prstGeom>
          <a:solidFill>
            <a:schemeClr val="accent2"/>
          </a:solidFill>
          <a:ln w="9525" algn="ctr">
            <a:noFill/>
            <a:round/>
            <a:headEnd/>
            <a:tailEnd/>
          </a:ln>
          <a:effectLst/>
        </p:spPr>
        <p:txBody>
          <a:bodyPr wrap="none" anchor="ctr"/>
          <a:lstStyle/>
          <a:p>
            <a:endParaRPr lang="ko-KR" altLang="en-US">
              <a:ea typeface="굴림" charset="-127"/>
            </a:endParaRPr>
          </a:p>
        </p:txBody>
      </p:sp>
      <p:sp>
        <p:nvSpPr>
          <p:cNvPr id="151011" name="Oval 483"/>
          <p:cNvSpPr>
            <a:spLocks noChangeArrowheads="1"/>
          </p:cNvSpPr>
          <p:nvPr/>
        </p:nvSpPr>
        <p:spPr bwMode="gray">
          <a:xfrm>
            <a:off x="8075613" y="6392863"/>
            <a:ext cx="152400" cy="152400"/>
          </a:xfrm>
          <a:prstGeom prst="ellipse">
            <a:avLst/>
          </a:prstGeom>
          <a:solidFill>
            <a:schemeClr val="folHlink"/>
          </a:solidFill>
          <a:ln w="9525" algn="ctr">
            <a:noFill/>
            <a:round/>
            <a:headEnd/>
            <a:tailEnd/>
          </a:ln>
          <a:effectLst/>
        </p:spPr>
        <p:txBody>
          <a:bodyPr wrap="none" anchor="ctr"/>
          <a:lstStyle/>
          <a:p>
            <a:endParaRPr lang="ko-KR" altLang="en-US">
              <a:ea typeface="굴림" charset="-127"/>
            </a:endParaRPr>
          </a:p>
        </p:txBody>
      </p:sp>
      <p:sp>
        <p:nvSpPr>
          <p:cNvPr id="1031" name="Rectangle 5"/>
          <p:cNvSpPr>
            <a:spLocks noGrp="1" noChangeArrowheads="1"/>
          </p:cNvSpPr>
          <p:nvPr>
            <p:ph type="body" idx="1"/>
          </p:nvPr>
        </p:nvSpPr>
        <p:spPr bwMode="gray">
          <a:xfrm>
            <a:off x="457200" y="13287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50834" name="Rectangle 306"/>
          <p:cNvSpPr>
            <a:spLocks noChangeArrowheads="1"/>
          </p:cNvSpPr>
          <p:nvPr/>
        </p:nvSpPr>
        <p:spPr bwMode="gray">
          <a:xfrm>
            <a:off x="3124200" y="6245225"/>
            <a:ext cx="2895600" cy="476250"/>
          </a:xfrm>
          <a:prstGeom prst="rect">
            <a:avLst/>
          </a:prstGeom>
          <a:noFill/>
          <a:ln w="9525">
            <a:noFill/>
            <a:miter lim="800000"/>
            <a:headEnd/>
            <a:tailEnd/>
          </a:ln>
          <a:effectLst/>
        </p:spPr>
        <p:txBody>
          <a:bodyPr/>
          <a:lstStyle/>
          <a:p>
            <a:pPr>
              <a:defRPr/>
            </a:pPr>
            <a:endParaRPr lang="en-US" altLang="ko-KR" sz="1400" b="0">
              <a:ea typeface="굴림" charset="-127"/>
            </a:endParaRPr>
          </a:p>
        </p:txBody>
      </p:sp>
      <p:sp>
        <p:nvSpPr>
          <p:cNvPr id="150835" name="Rectangle 307"/>
          <p:cNvSpPr>
            <a:spLocks noChangeArrowheads="1"/>
          </p:cNvSpPr>
          <p:nvPr/>
        </p:nvSpPr>
        <p:spPr bwMode="gray">
          <a:xfrm>
            <a:off x="6553200" y="6245225"/>
            <a:ext cx="2133600" cy="476250"/>
          </a:xfrm>
          <a:prstGeom prst="rect">
            <a:avLst/>
          </a:prstGeom>
          <a:noFill/>
          <a:ln w="9525">
            <a:noFill/>
            <a:miter lim="800000"/>
            <a:headEnd/>
            <a:tailEnd/>
          </a:ln>
          <a:effectLst/>
        </p:spPr>
        <p:txBody>
          <a:bodyPr/>
          <a:lstStyle/>
          <a:p>
            <a:pPr algn="r"/>
            <a:endParaRPr lang="ko-KR" altLang="ko-KR" sz="1400" b="0">
              <a:ea typeface="굴림" charset="-127"/>
            </a:endParaRPr>
          </a:p>
        </p:txBody>
      </p:sp>
      <p:sp>
        <p:nvSpPr>
          <p:cNvPr id="150954" name="Rectangle 426"/>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ea typeface="굴림" charset="-127"/>
              </a:defRPr>
            </a:lvl1pPr>
          </a:lstStyle>
          <a:p>
            <a:pPr>
              <a:defRPr/>
            </a:pPr>
            <a:r>
              <a:rPr lang="en-US" altLang="ko-KR"/>
              <a:t>Information and Communications University</a:t>
            </a:r>
            <a:endParaRPr lang="en-US" altLang="ko-KR" dirty="0"/>
          </a:p>
        </p:txBody>
      </p:sp>
      <p:sp>
        <p:nvSpPr>
          <p:cNvPr id="150955" name="Rectangle 427"/>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ea typeface="굴림" charset="-127"/>
              </a:defRPr>
            </a:lvl1pPr>
          </a:lstStyle>
          <a:p>
            <a:pPr>
              <a:defRPr/>
            </a:pPr>
            <a:fld id="{C887BD49-E933-4E40-BF95-87A29D71E73E}" type="slidenum">
              <a:rPr lang="en-US" altLang="ko-KR"/>
              <a:pPr>
                <a:defRPr/>
              </a:pPr>
              <a:t>‹#›</a:t>
            </a:fld>
            <a:endParaRPr lang="en-US" altLang="ko-KR"/>
          </a:p>
        </p:txBody>
      </p:sp>
      <p:sp>
        <p:nvSpPr>
          <p:cNvPr id="150833" name="Rectangle 305"/>
          <p:cNvSpPr>
            <a:spLocks noChangeArrowheads="1"/>
          </p:cNvSpPr>
          <p:nvPr/>
        </p:nvSpPr>
        <p:spPr bwMode="gray">
          <a:xfrm>
            <a:off x="457200" y="6245225"/>
            <a:ext cx="2133600" cy="476250"/>
          </a:xfrm>
          <a:prstGeom prst="rect">
            <a:avLst/>
          </a:prstGeom>
          <a:noFill/>
          <a:ln w="9525">
            <a:noFill/>
            <a:miter lim="800000"/>
            <a:headEnd/>
            <a:tailEnd/>
          </a:ln>
          <a:effectLst/>
        </p:spPr>
        <p:txBody>
          <a:bodyPr/>
          <a:lstStyle/>
          <a:p>
            <a:pPr algn="l">
              <a:defRPr/>
            </a:pPr>
            <a:endParaRPr lang="en-US" altLang="ko-KR" sz="1400" b="0">
              <a:ea typeface="굴림" charset="-127"/>
            </a:endParaRPr>
          </a:p>
        </p:txBody>
      </p:sp>
      <p:sp>
        <p:nvSpPr>
          <p:cNvPr id="150953" name="Rectangle 425"/>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dirty="0" smtClean="0">
                <a:ea typeface="굴림" charset="-127"/>
              </a:defRPr>
            </a:lvl1pPr>
          </a:lstStyle>
          <a:p>
            <a:pPr>
              <a:defRPr/>
            </a:pPr>
            <a:endParaRPr lang="en-US" altLang="ko-KR"/>
          </a:p>
        </p:txBody>
      </p:sp>
      <p:sp>
        <p:nvSpPr>
          <p:cNvPr id="150987" name="Rectangle 459"/>
          <p:cNvSpPr>
            <a:spLocks noGrp="1" noChangeArrowheads="1"/>
          </p:cNvSpPr>
          <p:nvPr>
            <p:ph type="title"/>
          </p:nvPr>
        </p:nvSpPr>
        <p:spPr bwMode="gray">
          <a:xfrm>
            <a:off x="233363" y="0"/>
            <a:ext cx="8686800" cy="1087438"/>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pic>
        <p:nvPicPr>
          <p:cNvPr id="150996" name="Picture 468" descr="haba"/>
          <p:cNvPicPr>
            <a:picLocks noChangeAspect="1" noChangeArrowheads="1"/>
          </p:cNvPicPr>
          <p:nvPr/>
        </p:nvPicPr>
        <p:blipFill>
          <a:blip r:embed="rId14"/>
          <a:srcRect/>
          <a:stretch>
            <a:fillRect/>
          </a:stretch>
        </p:blipFill>
        <p:spPr bwMode="gray">
          <a:xfrm rot="4625498">
            <a:off x="2315369" y="6269831"/>
            <a:ext cx="222250" cy="496888"/>
          </a:xfrm>
          <a:prstGeom prst="rect">
            <a:avLst/>
          </a:prstGeom>
          <a:noFill/>
          <a:ln w="9525">
            <a:noFill/>
            <a:miter lim="800000"/>
            <a:headEnd/>
            <a:tailEnd/>
          </a:ln>
        </p:spPr>
      </p:pic>
      <p:grpSp>
        <p:nvGrpSpPr>
          <p:cNvPr id="2" name="Group 469"/>
          <p:cNvGrpSpPr>
            <a:grpSpLocks/>
          </p:cNvGrpSpPr>
          <p:nvPr/>
        </p:nvGrpSpPr>
        <p:grpSpPr bwMode="auto">
          <a:xfrm rot="264869">
            <a:off x="165100" y="5657850"/>
            <a:ext cx="787400" cy="352425"/>
            <a:chOff x="2044" y="2133"/>
            <a:chExt cx="1329" cy="596"/>
          </a:xfrm>
        </p:grpSpPr>
        <p:pic>
          <p:nvPicPr>
            <p:cNvPr id="1044" name="Picture 470" descr="haba"/>
            <p:cNvPicPr>
              <a:picLocks noChangeAspect="1" noChangeArrowheads="1"/>
            </p:cNvPicPr>
            <p:nvPr/>
          </p:nvPicPr>
          <p:blipFill>
            <a:blip r:embed="rId15"/>
            <a:srcRect/>
            <a:stretch>
              <a:fillRect/>
            </a:stretch>
          </p:blipFill>
          <p:spPr bwMode="gray">
            <a:xfrm rot="4260956">
              <a:off x="2409" y="1772"/>
              <a:ext cx="592" cy="1322"/>
            </a:xfrm>
            <a:prstGeom prst="rect">
              <a:avLst/>
            </a:prstGeom>
            <a:noFill/>
            <a:ln w="9525">
              <a:noFill/>
              <a:miter lim="800000"/>
              <a:headEnd/>
              <a:tailEnd/>
            </a:ln>
          </p:spPr>
        </p:pic>
        <p:sp>
          <p:nvSpPr>
            <p:cNvPr id="150999" name="Freeform 471"/>
            <p:cNvSpPr>
              <a:spLocks/>
            </p:cNvSpPr>
            <p:nvPr/>
          </p:nvSpPr>
          <p:spPr bwMode="gray">
            <a:xfrm rot="4245780">
              <a:off x="2418" y="1764"/>
              <a:ext cx="585" cy="1324"/>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70000"/>
                  </a:schemeClr>
                </a:gs>
                <a:gs pos="100000">
                  <a:schemeClr val="hlink">
                    <a:alpha val="70000"/>
                  </a:schemeClr>
                </a:gs>
              </a:gsLst>
              <a:lin ang="2700000" scaled="1"/>
            </a:gradFill>
            <a:ln w="9525" cap="flat" cmpd="sng">
              <a:noFill/>
              <a:prstDash val="solid"/>
              <a:round/>
              <a:headEnd/>
              <a:tailEnd/>
            </a:ln>
            <a:effectLst/>
          </p:spPr>
          <p:txBody>
            <a:bodyPr wrap="none" anchor="ctr"/>
            <a:lstStyle/>
            <a:p>
              <a:endParaRPr lang="ko-KR" altLang="en-US">
                <a:ea typeface="굴림" charset="-127"/>
              </a:endParaRPr>
            </a:p>
          </p:txBody>
        </p:sp>
      </p:grpSp>
      <p:grpSp>
        <p:nvGrpSpPr>
          <p:cNvPr id="3" name="Group 472"/>
          <p:cNvGrpSpPr>
            <a:grpSpLocks/>
          </p:cNvGrpSpPr>
          <p:nvPr/>
        </p:nvGrpSpPr>
        <p:grpSpPr bwMode="auto">
          <a:xfrm rot="1366339" flipV="1">
            <a:off x="1071563" y="5967413"/>
            <a:ext cx="650875" cy="292100"/>
            <a:chOff x="2044" y="2133"/>
            <a:chExt cx="1329" cy="596"/>
          </a:xfrm>
        </p:grpSpPr>
        <p:pic>
          <p:nvPicPr>
            <p:cNvPr id="1042" name="Picture 473" descr="haba"/>
            <p:cNvPicPr>
              <a:picLocks noChangeAspect="1" noChangeArrowheads="1"/>
            </p:cNvPicPr>
            <p:nvPr/>
          </p:nvPicPr>
          <p:blipFill>
            <a:blip r:embed="rId16"/>
            <a:srcRect/>
            <a:stretch>
              <a:fillRect/>
            </a:stretch>
          </p:blipFill>
          <p:spPr bwMode="gray">
            <a:xfrm rot="4260956">
              <a:off x="2409" y="1772"/>
              <a:ext cx="592" cy="1322"/>
            </a:xfrm>
            <a:prstGeom prst="rect">
              <a:avLst/>
            </a:prstGeom>
            <a:noFill/>
            <a:ln w="9525">
              <a:noFill/>
              <a:miter lim="800000"/>
              <a:headEnd/>
              <a:tailEnd/>
            </a:ln>
          </p:spPr>
        </p:pic>
        <p:sp>
          <p:nvSpPr>
            <p:cNvPr id="151002" name="Freeform 474"/>
            <p:cNvSpPr>
              <a:spLocks/>
            </p:cNvSpPr>
            <p:nvPr/>
          </p:nvSpPr>
          <p:spPr bwMode="gray">
            <a:xfrm rot="4245780">
              <a:off x="2417" y="1765"/>
              <a:ext cx="586" cy="1323"/>
            </a:xfrm>
            <a:custGeom>
              <a:avLst/>
              <a:gdLst/>
              <a:ahLst/>
              <a:cxnLst>
                <a:cxn ang="0">
                  <a:pos x="457" y="380"/>
                </a:cxn>
                <a:cxn ang="0">
                  <a:pos x="154" y="695"/>
                </a:cxn>
                <a:cxn ang="0">
                  <a:pos x="114" y="790"/>
                </a:cxn>
                <a:cxn ang="0">
                  <a:pos x="70" y="874"/>
                </a:cxn>
                <a:cxn ang="0">
                  <a:pos x="45" y="986"/>
                </a:cxn>
                <a:cxn ang="0">
                  <a:pos x="22" y="1088"/>
                </a:cxn>
                <a:cxn ang="0">
                  <a:pos x="7" y="1216"/>
                </a:cxn>
                <a:cxn ang="0">
                  <a:pos x="9" y="1354"/>
                </a:cxn>
                <a:cxn ang="0">
                  <a:pos x="27" y="1480"/>
                </a:cxn>
                <a:cxn ang="0">
                  <a:pos x="43" y="1610"/>
                </a:cxn>
                <a:cxn ang="0">
                  <a:pos x="76" y="1702"/>
                </a:cxn>
                <a:cxn ang="0">
                  <a:pos x="133" y="1810"/>
                </a:cxn>
                <a:cxn ang="0">
                  <a:pos x="174" y="1913"/>
                </a:cxn>
                <a:cxn ang="0">
                  <a:pos x="231" y="1969"/>
                </a:cxn>
                <a:cxn ang="0">
                  <a:pos x="297" y="2047"/>
                </a:cxn>
                <a:cxn ang="0">
                  <a:pos x="369" y="2108"/>
                </a:cxn>
                <a:cxn ang="0">
                  <a:pos x="439" y="2174"/>
                </a:cxn>
                <a:cxn ang="0">
                  <a:pos x="484" y="2228"/>
                </a:cxn>
                <a:cxn ang="0">
                  <a:pos x="510" y="2329"/>
                </a:cxn>
                <a:cxn ang="0">
                  <a:pos x="520" y="2455"/>
                </a:cxn>
                <a:cxn ang="0">
                  <a:pos x="547" y="2482"/>
                </a:cxn>
                <a:cxn ang="0">
                  <a:pos x="567" y="2387"/>
                </a:cxn>
                <a:cxn ang="0">
                  <a:pos x="594" y="2308"/>
                </a:cxn>
                <a:cxn ang="0">
                  <a:pos x="625" y="2252"/>
                </a:cxn>
                <a:cxn ang="0">
                  <a:pos x="655" y="2192"/>
                </a:cxn>
                <a:cxn ang="0">
                  <a:pos x="700" y="2164"/>
                </a:cxn>
                <a:cxn ang="0">
                  <a:pos x="744" y="2102"/>
                </a:cxn>
                <a:cxn ang="0">
                  <a:pos x="798" y="2063"/>
                </a:cxn>
                <a:cxn ang="0">
                  <a:pos x="834" y="2020"/>
                </a:cxn>
                <a:cxn ang="0">
                  <a:pos x="891" y="1972"/>
                </a:cxn>
                <a:cxn ang="0">
                  <a:pos x="943" y="1912"/>
                </a:cxn>
                <a:cxn ang="0">
                  <a:pos x="1005" y="1844"/>
                </a:cxn>
                <a:cxn ang="0">
                  <a:pos x="1039" y="1780"/>
                </a:cxn>
                <a:cxn ang="0">
                  <a:pos x="1074" y="1693"/>
                </a:cxn>
                <a:cxn ang="0">
                  <a:pos x="1086" y="1582"/>
                </a:cxn>
                <a:cxn ang="0">
                  <a:pos x="1122" y="1474"/>
                </a:cxn>
                <a:cxn ang="0">
                  <a:pos x="1135" y="1340"/>
                </a:cxn>
                <a:cxn ang="0">
                  <a:pos x="1137" y="1249"/>
                </a:cxn>
                <a:cxn ang="0">
                  <a:pos x="1128" y="1162"/>
                </a:cxn>
                <a:cxn ang="0">
                  <a:pos x="1108" y="1086"/>
                </a:cxn>
                <a:cxn ang="0">
                  <a:pos x="1081" y="983"/>
                </a:cxn>
                <a:cxn ang="0">
                  <a:pos x="1077" y="870"/>
                </a:cxn>
                <a:cxn ang="0">
                  <a:pos x="1041" y="783"/>
                </a:cxn>
                <a:cxn ang="0">
                  <a:pos x="1003" y="717"/>
                </a:cxn>
                <a:cxn ang="0">
                  <a:pos x="946" y="656"/>
                </a:cxn>
                <a:cxn ang="0">
                  <a:pos x="892" y="591"/>
                </a:cxn>
                <a:cxn ang="0">
                  <a:pos x="828" y="516"/>
                </a:cxn>
                <a:cxn ang="0">
                  <a:pos x="780" y="479"/>
                </a:cxn>
                <a:cxn ang="0">
                  <a:pos x="703" y="416"/>
                </a:cxn>
                <a:cxn ang="0">
                  <a:pos x="655" y="356"/>
                </a:cxn>
                <a:cxn ang="0">
                  <a:pos x="603" y="248"/>
                </a:cxn>
                <a:cxn ang="0">
                  <a:pos x="570" y="141"/>
                </a:cxn>
                <a:cxn ang="0">
                  <a:pos x="538" y="24"/>
                </a:cxn>
              </a:cxnLst>
              <a:rect l="0" t="0" r="r" b="b"/>
              <a:pathLst>
                <a:path w="1137" h="2558">
                  <a:moveTo>
                    <a:pt x="525" y="0"/>
                  </a:moveTo>
                  <a:lnTo>
                    <a:pt x="520" y="86"/>
                  </a:lnTo>
                  <a:lnTo>
                    <a:pt x="511" y="233"/>
                  </a:lnTo>
                  <a:lnTo>
                    <a:pt x="490" y="311"/>
                  </a:lnTo>
                  <a:lnTo>
                    <a:pt x="457" y="380"/>
                  </a:lnTo>
                  <a:lnTo>
                    <a:pt x="385" y="446"/>
                  </a:lnTo>
                  <a:lnTo>
                    <a:pt x="286" y="530"/>
                  </a:lnTo>
                  <a:lnTo>
                    <a:pt x="214" y="626"/>
                  </a:lnTo>
                  <a:lnTo>
                    <a:pt x="171" y="691"/>
                  </a:lnTo>
                  <a:lnTo>
                    <a:pt x="154" y="695"/>
                  </a:lnTo>
                  <a:lnTo>
                    <a:pt x="153" y="722"/>
                  </a:lnTo>
                  <a:lnTo>
                    <a:pt x="141" y="727"/>
                  </a:lnTo>
                  <a:lnTo>
                    <a:pt x="135" y="757"/>
                  </a:lnTo>
                  <a:lnTo>
                    <a:pt x="120" y="764"/>
                  </a:lnTo>
                  <a:lnTo>
                    <a:pt x="114" y="790"/>
                  </a:lnTo>
                  <a:lnTo>
                    <a:pt x="97" y="806"/>
                  </a:lnTo>
                  <a:lnTo>
                    <a:pt x="94" y="838"/>
                  </a:lnTo>
                  <a:lnTo>
                    <a:pt x="81" y="848"/>
                  </a:lnTo>
                  <a:lnTo>
                    <a:pt x="78" y="872"/>
                  </a:lnTo>
                  <a:lnTo>
                    <a:pt x="70" y="874"/>
                  </a:lnTo>
                  <a:lnTo>
                    <a:pt x="66" y="910"/>
                  </a:lnTo>
                  <a:lnTo>
                    <a:pt x="57" y="926"/>
                  </a:lnTo>
                  <a:lnTo>
                    <a:pt x="57" y="949"/>
                  </a:lnTo>
                  <a:lnTo>
                    <a:pt x="43" y="959"/>
                  </a:lnTo>
                  <a:lnTo>
                    <a:pt x="45" y="986"/>
                  </a:lnTo>
                  <a:lnTo>
                    <a:pt x="34" y="1000"/>
                  </a:lnTo>
                  <a:lnTo>
                    <a:pt x="39" y="1031"/>
                  </a:lnTo>
                  <a:lnTo>
                    <a:pt x="30" y="1043"/>
                  </a:lnTo>
                  <a:lnTo>
                    <a:pt x="31" y="1066"/>
                  </a:lnTo>
                  <a:lnTo>
                    <a:pt x="22" y="1088"/>
                  </a:lnTo>
                  <a:lnTo>
                    <a:pt x="24" y="1133"/>
                  </a:lnTo>
                  <a:lnTo>
                    <a:pt x="15" y="1150"/>
                  </a:lnTo>
                  <a:lnTo>
                    <a:pt x="12" y="1172"/>
                  </a:lnTo>
                  <a:lnTo>
                    <a:pt x="13" y="1195"/>
                  </a:lnTo>
                  <a:lnTo>
                    <a:pt x="7" y="1216"/>
                  </a:lnTo>
                  <a:lnTo>
                    <a:pt x="4" y="1235"/>
                  </a:lnTo>
                  <a:lnTo>
                    <a:pt x="0" y="1258"/>
                  </a:lnTo>
                  <a:lnTo>
                    <a:pt x="9" y="1283"/>
                  </a:lnTo>
                  <a:lnTo>
                    <a:pt x="3" y="1316"/>
                  </a:lnTo>
                  <a:lnTo>
                    <a:pt x="9" y="1354"/>
                  </a:lnTo>
                  <a:lnTo>
                    <a:pt x="15" y="1379"/>
                  </a:lnTo>
                  <a:lnTo>
                    <a:pt x="7" y="1400"/>
                  </a:lnTo>
                  <a:lnTo>
                    <a:pt x="18" y="1421"/>
                  </a:lnTo>
                  <a:lnTo>
                    <a:pt x="19" y="1445"/>
                  </a:lnTo>
                  <a:lnTo>
                    <a:pt x="27" y="1480"/>
                  </a:lnTo>
                  <a:lnTo>
                    <a:pt x="30" y="1505"/>
                  </a:lnTo>
                  <a:lnTo>
                    <a:pt x="37" y="1525"/>
                  </a:lnTo>
                  <a:lnTo>
                    <a:pt x="33" y="1558"/>
                  </a:lnTo>
                  <a:lnTo>
                    <a:pt x="45" y="1574"/>
                  </a:lnTo>
                  <a:lnTo>
                    <a:pt x="43" y="1610"/>
                  </a:lnTo>
                  <a:lnTo>
                    <a:pt x="52" y="1625"/>
                  </a:lnTo>
                  <a:lnTo>
                    <a:pt x="55" y="1646"/>
                  </a:lnTo>
                  <a:lnTo>
                    <a:pt x="67" y="1654"/>
                  </a:lnTo>
                  <a:lnTo>
                    <a:pt x="67" y="1693"/>
                  </a:lnTo>
                  <a:lnTo>
                    <a:pt x="76" y="1702"/>
                  </a:lnTo>
                  <a:lnTo>
                    <a:pt x="88" y="1723"/>
                  </a:lnTo>
                  <a:lnTo>
                    <a:pt x="91" y="1751"/>
                  </a:lnTo>
                  <a:lnTo>
                    <a:pt x="109" y="1772"/>
                  </a:lnTo>
                  <a:lnTo>
                    <a:pt x="118" y="1802"/>
                  </a:lnTo>
                  <a:lnTo>
                    <a:pt x="133" y="1810"/>
                  </a:lnTo>
                  <a:lnTo>
                    <a:pt x="139" y="1838"/>
                  </a:lnTo>
                  <a:lnTo>
                    <a:pt x="156" y="1853"/>
                  </a:lnTo>
                  <a:lnTo>
                    <a:pt x="153" y="1874"/>
                  </a:lnTo>
                  <a:lnTo>
                    <a:pt x="171" y="1880"/>
                  </a:lnTo>
                  <a:lnTo>
                    <a:pt x="174" y="1913"/>
                  </a:lnTo>
                  <a:lnTo>
                    <a:pt x="184" y="1915"/>
                  </a:lnTo>
                  <a:lnTo>
                    <a:pt x="187" y="1933"/>
                  </a:lnTo>
                  <a:lnTo>
                    <a:pt x="205" y="1940"/>
                  </a:lnTo>
                  <a:lnTo>
                    <a:pt x="213" y="1964"/>
                  </a:lnTo>
                  <a:lnTo>
                    <a:pt x="231" y="1969"/>
                  </a:lnTo>
                  <a:lnTo>
                    <a:pt x="246" y="1990"/>
                  </a:lnTo>
                  <a:lnTo>
                    <a:pt x="262" y="1993"/>
                  </a:lnTo>
                  <a:lnTo>
                    <a:pt x="270" y="2011"/>
                  </a:lnTo>
                  <a:lnTo>
                    <a:pt x="289" y="2024"/>
                  </a:lnTo>
                  <a:lnTo>
                    <a:pt x="297" y="2047"/>
                  </a:lnTo>
                  <a:lnTo>
                    <a:pt x="318" y="2063"/>
                  </a:lnTo>
                  <a:lnTo>
                    <a:pt x="333" y="2081"/>
                  </a:lnTo>
                  <a:lnTo>
                    <a:pt x="348" y="2087"/>
                  </a:lnTo>
                  <a:lnTo>
                    <a:pt x="360" y="2108"/>
                  </a:lnTo>
                  <a:lnTo>
                    <a:pt x="369" y="2108"/>
                  </a:lnTo>
                  <a:lnTo>
                    <a:pt x="376" y="2125"/>
                  </a:lnTo>
                  <a:lnTo>
                    <a:pt x="399" y="2137"/>
                  </a:lnTo>
                  <a:lnTo>
                    <a:pt x="415" y="2162"/>
                  </a:lnTo>
                  <a:lnTo>
                    <a:pt x="430" y="2159"/>
                  </a:lnTo>
                  <a:lnTo>
                    <a:pt x="439" y="2174"/>
                  </a:lnTo>
                  <a:lnTo>
                    <a:pt x="444" y="2194"/>
                  </a:lnTo>
                  <a:lnTo>
                    <a:pt x="454" y="2192"/>
                  </a:lnTo>
                  <a:lnTo>
                    <a:pt x="469" y="2210"/>
                  </a:lnTo>
                  <a:lnTo>
                    <a:pt x="466" y="2225"/>
                  </a:lnTo>
                  <a:lnTo>
                    <a:pt x="484" y="2228"/>
                  </a:lnTo>
                  <a:lnTo>
                    <a:pt x="487" y="2252"/>
                  </a:lnTo>
                  <a:lnTo>
                    <a:pt x="492" y="2279"/>
                  </a:lnTo>
                  <a:lnTo>
                    <a:pt x="501" y="2293"/>
                  </a:lnTo>
                  <a:lnTo>
                    <a:pt x="502" y="2312"/>
                  </a:lnTo>
                  <a:lnTo>
                    <a:pt x="510" y="2329"/>
                  </a:lnTo>
                  <a:lnTo>
                    <a:pt x="507" y="2351"/>
                  </a:lnTo>
                  <a:lnTo>
                    <a:pt x="513" y="2362"/>
                  </a:lnTo>
                  <a:lnTo>
                    <a:pt x="511" y="2390"/>
                  </a:lnTo>
                  <a:lnTo>
                    <a:pt x="514" y="2420"/>
                  </a:lnTo>
                  <a:lnTo>
                    <a:pt x="520" y="2455"/>
                  </a:lnTo>
                  <a:lnTo>
                    <a:pt x="520" y="2501"/>
                  </a:lnTo>
                  <a:lnTo>
                    <a:pt x="523" y="2558"/>
                  </a:lnTo>
                  <a:lnTo>
                    <a:pt x="535" y="2548"/>
                  </a:lnTo>
                  <a:lnTo>
                    <a:pt x="541" y="2522"/>
                  </a:lnTo>
                  <a:lnTo>
                    <a:pt x="547" y="2482"/>
                  </a:lnTo>
                  <a:lnTo>
                    <a:pt x="555" y="2479"/>
                  </a:lnTo>
                  <a:lnTo>
                    <a:pt x="552" y="2458"/>
                  </a:lnTo>
                  <a:lnTo>
                    <a:pt x="558" y="2422"/>
                  </a:lnTo>
                  <a:lnTo>
                    <a:pt x="570" y="2419"/>
                  </a:lnTo>
                  <a:lnTo>
                    <a:pt x="567" y="2387"/>
                  </a:lnTo>
                  <a:lnTo>
                    <a:pt x="577" y="2390"/>
                  </a:lnTo>
                  <a:lnTo>
                    <a:pt x="576" y="2363"/>
                  </a:lnTo>
                  <a:lnTo>
                    <a:pt x="591" y="2363"/>
                  </a:lnTo>
                  <a:lnTo>
                    <a:pt x="586" y="2329"/>
                  </a:lnTo>
                  <a:lnTo>
                    <a:pt x="594" y="2308"/>
                  </a:lnTo>
                  <a:lnTo>
                    <a:pt x="601" y="2315"/>
                  </a:lnTo>
                  <a:lnTo>
                    <a:pt x="606" y="2276"/>
                  </a:lnTo>
                  <a:lnTo>
                    <a:pt x="616" y="2276"/>
                  </a:lnTo>
                  <a:lnTo>
                    <a:pt x="618" y="2251"/>
                  </a:lnTo>
                  <a:lnTo>
                    <a:pt x="625" y="2252"/>
                  </a:lnTo>
                  <a:lnTo>
                    <a:pt x="627" y="2230"/>
                  </a:lnTo>
                  <a:lnTo>
                    <a:pt x="642" y="2237"/>
                  </a:lnTo>
                  <a:lnTo>
                    <a:pt x="646" y="2222"/>
                  </a:lnTo>
                  <a:lnTo>
                    <a:pt x="654" y="2221"/>
                  </a:lnTo>
                  <a:lnTo>
                    <a:pt x="655" y="2192"/>
                  </a:lnTo>
                  <a:lnTo>
                    <a:pt x="672" y="2194"/>
                  </a:lnTo>
                  <a:lnTo>
                    <a:pt x="672" y="2176"/>
                  </a:lnTo>
                  <a:lnTo>
                    <a:pt x="682" y="2179"/>
                  </a:lnTo>
                  <a:lnTo>
                    <a:pt x="684" y="2158"/>
                  </a:lnTo>
                  <a:lnTo>
                    <a:pt x="700" y="2164"/>
                  </a:lnTo>
                  <a:lnTo>
                    <a:pt x="705" y="2140"/>
                  </a:lnTo>
                  <a:lnTo>
                    <a:pt x="720" y="2141"/>
                  </a:lnTo>
                  <a:lnTo>
                    <a:pt x="721" y="2119"/>
                  </a:lnTo>
                  <a:lnTo>
                    <a:pt x="738" y="2119"/>
                  </a:lnTo>
                  <a:lnTo>
                    <a:pt x="744" y="2102"/>
                  </a:lnTo>
                  <a:lnTo>
                    <a:pt x="756" y="2104"/>
                  </a:lnTo>
                  <a:lnTo>
                    <a:pt x="756" y="2084"/>
                  </a:lnTo>
                  <a:lnTo>
                    <a:pt x="775" y="2083"/>
                  </a:lnTo>
                  <a:lnTo>
                    <a:pt x="783" y="2065"/>
                  </a:lnTo>
                  <a:lnTo>
                    <a:pt x="798" y="2063"/>
                  </a:lnTo>
                  <a:lnTo>
                    <a:pt x="804" y="2048"/>
                  </a:lnTo>
                  <a:lnTo>
                    <a:pt x="819" y="2048"/>
                  </a:lnTo>
                  <a:lnTo>
                    <a:pt x="825" y="2038"/>
                  </a:lnTo>
                  <a:lnTo>
                    <a:pt x="835" y="2041"/>
                  </a:lnTo>
                  <a:lnTo>
                    <a:pt x="834" y="2020"/>
                  </a:lnTo>
                  <a:lnTo>
                    <a:pt x="852" y="2023"/>
                  </a:lnTo>
                  <a:lnTo>
                    <a:pt x="853" y="2005"/>
                  </a:lnTo>
                  <a:lnTo>
                    <a:pt x="868" y="2003"/>
                  </a:lnTo>
                  <a:lnTo>
                    <a:pt x="877" y="1984"/>
                  </a:lnTo>
                  <a:lnTo>
                    <a:pt x="891" y="1972"/>
                  </a:lnTo>
                  <a:lnTo>
                    <a:pt x="904" y="1972"/>
                  </a:lnTo>
                  <a:lnTo>
                    <a:pt x="912" y="1943"/>
                  </a:lnTo>
                  <a:lnTo>
                    <a:pt x="921" y="1933"/>
                  </a:lnTo>
                  <a:lnTo>
                    <a:pt x="940" y="1939"/>
                  </a:lnTo>
                  <a:lnTo>
                    <a:pt x="943" y="1912"/>
                  </a:lnTo>
                  <a:lnTo>
                    <a:pt x="955" y="1906"/>
                  </a:lnTo>
                  <a:lnTo>
                    <a:pt x="958" y="1886"/>
                  </a:lnTo>
                  <a:lnTo>
                    <a:pt x="984" y="1885"/>
                  </a:lnTo>
                  <a:lnTo>
                    <a:pt x="987" y="1852"/>
                  </a:lnTo>
                  <a:lnTo>
                    <a:pt x="1005" y="1844"/>
                  </a:lnTo>
                  <a:lnTo>
                    <a:pt x="1012" y="1826"/>
                  </a:lnTo>
                  <a:lnTo>
                    <a:pt x="1026" y="1825"/>
                  </a:lnTo>
                  <a:lnTo>
                    <a:pt x="1027" y="1796"/>
                  </a:lnTo>
                  <a:lnTo>
                    <a:pt x="1038" y="1796"/>
                  </a:lnTo>
                  <a:lnTo>
                    <a:pt x="1039" y="1780"/>
                  </a:lnTo>
                  <a:lnTo>
                    <a:pt x="1053" y="1769"/>
                  </a:lnTo>
                  <a:lnTo>
                    <a:pt x="1053" y="1753"/>
                  </a:lnTo>
                  <a:lnTo>
                    <a:pt x="1066" y="1735"/>
                  </a:lnTo>
                  <a:lnTo>
                    <a:pt x="1063" y="1702"/>
                  </a:lnTo>
                  <a:lnTo>
                    <a:pt x="1074" y="1693"/>
                  </a:lnTo>
                  <a:lnTo>
                    <a:pt x="1075" y="1655"/>
                  </a:lnTo>
                  <a:lnTo>
                    <a:pt x="1087" y="1649"/>
                  </a:lnTo>
                  <a:lnTo>
                    <a:pt x="1078" y="1625"/>
                  </a:lnTo>
                  <a:lnTo>
                    <a:pt x="1084" y="1612"/>
                  </a:lnTo>
                  <a:lnTo>
                    <a:pt x="1086" y="1582"/>
                  </a:lnTo>
                  <a:lnTo>
                    <a:pt x="1095" y="1582"/>
                  </a:lnTo>
                  <a:lnTo>
                    <a:pt x="1095" y="1553"/>
                  </a:lnTo>
                  <a:lnTo>
                    <a:pt x="1102" y="1541"/>
                  </a:lnTo>
                  <a:lnTo>
                    <a:pt x="1107" y="1501"/>
                  </a:lnTo>
                  <a:lnTo>
                    <a:pt x="1122" y="1474"/>
                  </a:lnTo>
                  <a:lnTo>
                    <a:pt x="1122" y="1448"/>
                  </a:lnTo>
                  <a:lnTo>
                    <a:pt x="1126" y="1400"/>
                  </a:lnTo>
                  <a:lnTo>
                    <a:pt x="1134" y="1385"/>
                  </a:lnTo>
                  <a:lnTo>
                    <a:pt x="1128" y="1367"/>
                  </a:lnTo>
                  <a:lnTo>
                    <a:pt x="1135" y="1340"/>
                  </a:lnTo>
                  <a:lnTo>
                    <a:pt x="1132" y="1322"/>
                  </a:lnTo>
                  <a:lnTo>
                    <a:pt x="1132" y="1304"/>
                  </a:lnTo>
                  <a:lnTo>
                    <a:pt x="1135" y="1282"/>
                  </a:lnTo>
                  <a:lnTo>
                    <a:pt x="1123" y="1273"/>
                  </a:lnTo>
                  <a:lnTo>
                    <a:pt x="1137" y="1249"/>
                  </a:lnTo>
                  <a:lnTo>
                    <a:pt x="1122" y="1241"/>
                  </a:lnTo>
                  <a:lnTo>
                    <a:pt x="1135" y="1216"/>
                  </a:lnTo>
                  <a:lnTo>
                    <a:pt x="1131" y="1193"/>
                  </a:lnTo>
                  <a:lnTo>
                    <a:pt x="1128" y="1187"/>
                  </a:lnTo>
                  <a:lnTo>
                    <a:pt x="1128" y="1162"/>
                  </a:lnTo>
                  <a:lnTo>
                    <a:pt x="1120" y="1152"/>
                  </a:lnTo>
                  <a:lnTo>
                    <a:pt x="1120" y="1130"/>
                  </a:lnTo>
                  <a:lnTo>
                    <a:pt x="1108" y="1118"/>
                  </a:lnTo>
                  <a:lnTo>
                    <a:pt x="1117" y="1094"/>
                  </a:lnTo>
                  <a:lnTo>
                    <a:pt x="1108" y="1086"/>
                  </a:lnTo>
                  <a:lnTo>
                    <a:pt x="1108" y="1053"/>
                  </a:lnTo>
                  <a:lnTo>
                    <a:pt x="1098" y="1049"/>
                  </a:lnTo>
                  <a:lnTo>
                    <a:pt x="1099" y="1019"/>
                  </a:lnTo>
                  <a:lnTo>
                    <a:pt x="1095" y="981"/>
                  </a:lnTo>
                  <a:lnTo>
                    <a:pt x="1081" y="983"/>
                  </a:lnTo>
                  <a:lnTo>
                    <a:pt x="1086" y="951"/>
                  </a:lnTo>
                  <a:lnTo>
                    <a:pt x="1077" y="933"/>
                  </a:lnTo>
                  <a:lnTo>
                    <a:pt x="1084" y="917"/>
                  </a:lnTo>
                  <a:lnTo>
                    <a:pt x="1072" y="906"/>
                  </a:lnTo>
                  <a:lnTo>
                    <a:pt x="1077" y="870"/>
                  </a:lnTo>
                  <a:lnTo>
                    <a:pt x="1068" y="858"/>
                  </a:lnTo>
                  <a:lnTo>
                    <a:pt x="1063" y="825"/>
                  </a:lnTo>
                  <a:lnTo>
                    <a:pt x="1054" y="816"/>
                  </a:lnTo>
                  <a:lnTo>
                    <a:pt x="1048" y="786"/>
                  </a:lnTo>
                  <a:lnTo>
                    <a:pt x="1041" y="783"/>
                  </a:lnTo>
                  <a:lnTo>
                    <a:pt x="1038" y="767"/>
                  </a:lnTo>
                  <a:lnTo>
                    <a:pt x="1024" y="759"/>
                  </a:lnTo>
                  <a:lnTo>
                    <a:pt x="1026" y="738"/>
                  </a:lnTo>
                  <a:lnTo>
                    <a:pt x="1014" y="737"/>
                  </a:lnTo>
                  <a:lnTo>
                    <a:pt x="1003" y="717"/>
                  </a:lnTo>
                  <a:lnTo>
                    <a:pt x="988" y="710"/>
                  </a:lnTo>
                  <a:lnTo>
                    <a:pt x="982" y="681"/>
                  </a:lnTo>
                  <a:lnTo>
                    <a:pt x="961" y="680"/>
                  </a:lnTo>
                  <a:lnTo>
                    <a:pt x="958" y="654"/>
                  </a:lnTo>
                  <a:lnTo>
                    <a:pt x="946" y="656"/>
                  </a:lnTo>
                  <a:lnTo>
                    <a:pt x="939" y="624"/>
                  </a:lnTo>
                  <a:lnTo>
                    <a:pt x="924" y="629"/>
                  </a:lnTo>
                  <a:lnTo>
                    <a:pt x="907" y="614"/>
                  </a:lnTo>
                  <a:lnTo>
                    <a:pt x="907" y="588"/>
                  </a:lnTo>
                  <a:lnTo>
                    <a:pt x="892" y="591"/>
                  </a:lnTo>
                  <a:lnTo>
                    <a:pt x="870" y="561"/>
                  </a:lnTo>
                  <a:lnTo>
                    <a:pt x="853" y="563"/>
                  </a:lnTo>
                  <a:lnTo>
                    <a:pt x="849" y="536"/>
                  </a:lnTo>
                  <a:lnTo>
                    <a:pt x="835" y="534"/>
                  </a:lnTo>
                  <a:lnTo>
                    <a:pt x="828" y="516"/>
                  </a:lnTo>
                  <a:lnTo>
                    <a:pt x="802" y="522"/>
                  </a:lnTo>
                  <a:lnTo>
                    <a:pt x="807" y="512"/>
                  </a:lnTo>
                  <a:lnTo>
                    <a:pt x="799" y="495"/>
                  </a:lnTo>
                  <a:lnTo>
                    <a:pt x="784" y="497"/>
                  </a:lnTo>
                  <a:lnTo>
                    <a:pt x="780" y="479"/>
                  </a:lnTo>
                  <a:lnTo>
                    <a:pt x="754" y="480"/>
                  </a:lnTo>
                  <a:lnTo>
                    <a:pt x="756" y="461"/>
                  </a:lnTo>
                  <a:lnTo>
                    <a:pt x="721" y="441"/>
                  </a:lnTo>
                  <a:lnTo>
                    <a:pt x="720" y="423"/>
                  </a:lnTo>
                  <a:lnTo>
                    <a:pt x="703" y="416"/>
                  </a:lnTo>
                  <a:lnTo>
                    <a:pt x="700" y="405"/>
                  </a:lnTo>
                  <a:lnTo>
                    <a:pt x="682" y="402"/>
                  </a:lnTo>
                  <a:lnTo>
                    <a:pt x="685" y="384"/>
                  </a:lnTo>
                  <a:lnTo>
                    <a:pt x="658" y="369"/>
                  </a:lnTo>
                  <a:lnTo>
                    <a:pt x="655" y="356"/>
                  </a:lnTo>
                  <a:lnTo>
                    <a:pt x="645" y="330"/>
                  </a:lnTo>
                  <a:lnTo>
                    <a:pt x="625" y="321"/>
                  </a:lnTo>
                  <a:lnTo>
                    <a:pt x="618" y="287"/>
                  </a:lnTo>
                  <a:lnTo>
                    <a:pt x="606" y="285"/>
                  </a:lnTo>
                  <a:lnTo>
                    <a:pt x="603" y="248"/>
                  </a:lnTo>
                  <a:lnTo>
                    <a:pt x="592" y="246"/>
                  </a:lnTo>
                  <a:lnTo>
                    <a:pt x="586" y="201"/>
                  </a:lnTo>
                  <a:lnTo>
                    <a:pt x="577" y="189"/>
                  </a:lnTo>
                  <a:lnTo>
                    <a:pt x="570" y="167"/>
                  </a:lnTo>
                  <a:lnTo>
                    <a:pt x="570" y="141"/>
                  </a:lnTo>
                  <a:lnTo>
                    <a:pt x="556" y="137"/>
                  </a:lnTo>
                  <a:lnTo>
                    <a:pt x="562" y="111"/>
                  </a:lnTo>
                  <a:lnTo>
                    <a:pt x="552" y="102"/>
                  </a:lnTo>
                  <a:lnTo>
                    <a:pt x="550" y="81"/>
                  </a:lnTo>
                  <a:lnTo>
                    <a:pt x="538" y="24"/>
                  </a:lnTo>
                  <a:lnTo>
                    <a:pt x="525" y="0"/>
                  </a:lnTo>
                  <a:close/>
                </a:path>
              </a:pathLst>
            </a:custGeom>
            <a:gradFill rotWithShape="1">
              <a:gsLst>
                <a:gs pos="0">
                  <a:schemeClr val="folHlink">
                    <a:alpha val="45000"/>
                  </a:schemeClr>
                </a:gs>
                <a:gs pos="100000">
                  <a:schemeClr val="hlink">
                    <a:alpha val="45000"/>
                  </a:schemeClr>
                </a:gs>
              </a:gsLst>
              <a:lin ang="2700000" scaled="1"/>
            </a:gradFill>
            <a:ln w="9525" cap="flat" cmpd="sng">
              <a:noFill/>
              <a:prstDash val="solid"/>
              <a:round/>
              <a:headEnd/>
              <a:tailEnd/>
            </a:ln>
            <a:effectLst/>
          </p:spPr>
          <p:txBody>
            <a:bodyPr wrap="none" anchor="ctr"/>
            <a:lstStyle/>
            <a:p>
              <a:endParaRPr lang="ko-KR" altLang="en-US">
                <a:ea typeface="굴림" charset="-127"/>
              </a:endParaRPr>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29618 0.16535 C -0.27587 0.10476 -0.25556 0.0444 -0.20625 0.01688 C -0.15695 -0.01064 -0.0342 0.00277 -2.77778E-7 3.92229E-6 " pathEditMode="relative" ptsTypes="aaA">
                                      <p:cBhvr>
                                        <p:cTn id="11" dur="1000" fill="hold"/>
                                        <p:tgtEl>
                                          <p:spTgt spid="2"/>
                                        </p:tgtEl>
                                        <p:attrNameLst>
                                          <p:attrName>ppt_x</p:attrName>
                                          <p:attrName>ppt_y</p:attrName>
                                        </p:attrNameLst>
                                      </p:cBhvr>
                                    </p:animMotion>
                                  </p:childTnLst>
                                </p:cTn>
                              </p:par>
                              <p:par>
                                <p:cTn id="12" presetID="42" presetClass="entr" presetSubtype="0"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0" presetClass="path" presetSubtype="0" accel="50000" decel="50000" fill="hold" nodeType="withEffect">
                                  <p:stCondLst>
                                    <p:cond delay="700"/>
                                  </p:stCondLst>
                                  <p:childTnLst>
                                    <p:animMotion origin="layout" path="M -0.09358 -0.04237 C -0.08611 -0.04098 -0.06545 -0.04237 -0.04879 -0.03357 C -0.03212 -0.02477 -0.00521 0.00138 0.00625 0.01041 " pathEditMode="relative" rAng="0" ptsTypes="aaa">
                                      <p:cBhvr>
                                        <p:cTn id="18" dur="1000" fill="hold"/>
                                        <p:tgtEl>
                                          <p:spTgt spid="3"/>
                                        </p:tgtEl>
                                        <p:attrNameLst>
                                          <p:attrName>ppt_x</p:attrName>
                                          <p:attrName>ppt_y</p:attrName>
                                        </p:attrNameLst>
                                      </p:cBhvr>
                                      <p:rCtr x="50" y="26"/>
                                    </p:animMotion>
                                  </p:childTnLst>
                                </p:cTn>
                              </p:par>
                              <p:par>
                                <p:cTn id="19" presetID="42" presetClass="entr" presetSubtype="0" fill="hold" nodeType="withEffect">
                                  <p:stCondLst>
                                    <p:cond delay="1400"/>
                                  </p:stCondLst>
                                  <p:childTnLst>
                                    <p:set>
                                      <p:cBhvr>
                                        <p:cTn id="20" dur="1" fill="hold">
                                          <p:stCondLst>
                                            <p:cond delay="0"/>
                                          </p:stCondLst>
                                        </p:cTn>
                                        <p:tgtEl>
                                          <p:spTgt spid="150996"/>
                                        </p:tgtEl>
                                        <p:attrNameLst>
                                          <p:attrName>style.visibility</p:attrName>
                                        </p:attrNameLst>
                                      </p:cBhvr>
                                      <p:to>
                                        <p:strVal val="visible"/>
                                      </p:to>
                                    </p:set>
                                    <p:animEffect transition="in" filter="fade">
                                      <p:cBhvr>
                                        <p:cTn id="21" dur="1000"/>
                                        <p:tgtEl>
                                          <p:spTgt spid="150996"/>
                                        </p:tgtEl>
                                      </p:cBhvr>
                                    </p:animEffect>
                                    <p:anim calcmode="lin" valueType="num">
                                      <p:cBhvr>
                                        <p:cTn id="22" dur="1000" fill="hold"/>
                                        <p:tgtEl>
                                          <p:spTgt spid="150996"/>
                                        </p:tgtEl>
                                        <p:attrNameLst>
                                          <p:attrName>ppt_x</p:attrName>
                                        </p:attrNameLst>
                                      </p:cBhvr>
                                      <p:tavLst>
                                        <p:tav tm="0">
                                          <p:val>
                                            <p:strVal val="#ppt_x"/>
                                          </p:val>
                                        </p:tav>
                                        <p:tav tm="100000">
                                          <p:val>
                                            <p:strVal val="#ppt_x"/>
                                          </p:val>
                                        </p:tav>
                                      </p:tavLst>
                                    </p:anim>
                                    <p:anim calcmode="lin" valueType="num">
                                      <p:cBhvr>
                                        <p:cTn id="23" dur="1000" fill="hold"/>
                                        <p:tgtEl>
                                          <p:spTgt spid="150996"/>
                                        </p:tgtEl>
                                        <p:attrNameLst>
                                          <p:attrName>ppt_y</p:attrName>
                                        </p:attrNameLst>
                                      </p:cBhvr>
                                      <p:tavLst>
                                        <p:tav tm="0">
                                          <p:val>
                                            <p:strVal val="#ppt_y+.1"/>
                                          </p:val>
                                        </p:tav>
                                        <p:tav tm="100000">
                                          <p:val>
                                            <p:strVal val="#ppt_y"/>
                                          </p:val>
                                        </p:tav>
                                      </p:tavLst>
                                    </p:anim>
                                  </p:childTnLst>
                                </p:cTn>
                              </p:par>
                              <p:par>
                                <p:cTn id="24" presetID="0" presetClass="path" presetSubtype="0" accel="50000" decel="50000" fill="hold" nodeType="withEffect">
                                  <p:stCondLst>
                                    <p:cond delay="1400"/>
                                  </p:stCondLst>
                                  <p:childTnLst>
                                    <p:animMotion origin="layout" path="M -0.11129 -0.06273 C -0.10486 -0.05486 -0.09167 -0.02569 -0.07309 -0.01527 C -0.05452 -0.00486 -0.01528 -0.00324 2.22222E-6 -2.96296E-6 " pathEditMode="relative" rAng="0" ptsTypes="aaa">
                                      <p:cBhvr>
                                        <p:cTn id="25" dur="1000" fill="hold"/>
                                        <p:tgtEl>
                                          <p:spTgt spid="150996"/>
                                        </p:tgtEl>
                                        <p:attrNameLst>
                                          <p:attrName>ppt_x</p:attrName>
                                          <p:attrName>ppt_y</p:attrName>
                                        </p:attrNameLst>
                                      </p:cBhvr>
                                      <p:rCtr x="56"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txStyles>
    <p:titleStyle>
      <a:lvl1pPr algn="ctr" rtl="0" eaLnBrk="0" fontAlgn="base" hangingPunct="0">
        <a:spcBef>
          <a:spcPct val="0"/>
        </a:spcBef>
        <a:spcAft>
          <a:spcPct val="0"/>
        </a:spcAft>
        <a:defRPr sz="4600" b="1">
          <a:solidFill>
            <a:schemeClr val="tx1"/>
          </a:solidFill>
          <a:latin typeface="+mj-lt"/>
          <a:ea typeface="+mj-ea"/>
          <a:cs typeface="+mj-cs"/>
        </a:defRPr>
      </a:lvl1pPr>
      <a:lvl2pPr algn="ctr" rtl="0" eaLnBrk="0" fontAlgn="base" hangingPunct="0">
        <a:spcBef>
          <a:spcPct val="0"/>
        </a:spcBef>
        <a:spcAft>
          <a:spcPct val="0"/>
        </a:spcAft>
        <a:defRPr sz="4600" b="1">
          <a:solidFill>
            <a:schemeClr val="tx1"/>
          </a:solidFill>
          <a:latin typeface="Arial" charset="0"/>
        </a:defRPr>
      </a:lvl2pPr>
      <a:lvl3pPr algn="ctr" rtl="0" eaLnBrk="0" fontAlgn="base" hangingPunct="0">
        <a:spcBef>
          <a:spcPct val="0"/>
        </a:spcBef>
        <a:spcAft>
          <a:spcPct val="0"/>
        </a:spcAft>
        <a:defRPr sz="4600" b="1">
          <a:solidFill>
            <a:schemeClr val="tx1"/>
          </a:solidFill>
          <a:latin typeface="Arial" charset="0"/>
        </a:defRPr>
      </a:lvl3pPr>
      <a:lvl4pPr algn="ctr" rtl="0" eaLnBrk="0" fontAlgn="base" hangingPunct="0">
        <a:spcBef>
          <a:spcPct val="0"/>
        </a:spcBef>
        <a:spcAft>
          <a:spcPct val="0"/>
        </a:spcAft>
        <a:defRPr sz="4600" b="1">
          <a:solidFill>
            <a:schemeClr val="tx1"/>
          </a:solidFill>
          <a:latin typeface="Arial" charset="0"/>
        </a:defRPr>
      </a:lvl4pPr>
      <a:lvl5pPr algn="ctr" rtl="0" eaLnBrk="0" fontAlgn="base" hangingPunct="0">
        <a:spcBef>
          <a:spcPct val="0"/>
        </a:spcBef>
        <a:spcAft>
          <a:spcPct val="0"/>
        </a:spcAft>
        <a:defRPr sz="4600" b="1">
          <a:solidFill>
            <a:schemeClr val="tx1"/>
          </a:solidFill>
          <a:latin typeface="Arial" charset="0"/>
        </a:defRPr>
      </a:lvl5pPr>
      <a:lvl6pPr marL="457200" algn="ctr" rtl="0" fontAlgn="base">
        <a:spcBef>
          <a:spcPct val="0"/>
        </a:spcBef>
        <a:spcAft>
          <a:spcPct val="0"/>
        </a:spcAft>
        <a:defRPr sz="4600" b="1">
          <a:solidFill>
            <a:schemeClr val="tx1"/>
          </a:solidFill>
          <a:latin typeface="Arial" charset="0"/>
        </a:defRPr>
      </a:lvl6pPr>
      <a:lvl7pPr marL="914400" algn="ctr" rtl="0" fontAlgn="base">
        <a:spcBef>
          <a:spcPct val="0"/>
        </a:spcBef>
        <a:spcAft>
          <a:spcPct val="0"/>
        </a:spcAft>
        <a:defRPr sz="4600" b="1">
          <a:solidFill>
            <a:schemeClr val="tx1"/>
          </a:solidFill>
          <a:latin typeface="Arial" charset="0"/>
        </a:defRPr>
      </a:lvl7pPr>
      <a:lvl8pPr marL="1371600" algn="ctr" rtl="0" fontAlgn="base">
        <a:spcBef>
          <a:spcPct val="0"/>
        </a:spcBef>
        <a:spcAft>
          <a:spcPct val="0"/>
        </a:spcAft>
        <a:defRPr sz="4600" b="1">
          <a:solidFill>
            <a:schemeClr val="tx1"/>
          </a:solidFill>
          <a:latin typeface="Arial" charset="0"/>
        </a:defRPr>
      </a:lvl8pPr>
      <a:lvl9pPr marL="1828800" algn="ctr" rtl="0" fontAlgn="base">
        <a:spcBef>
          <a:spcPct val="0"/>
        </a:spcBef>
        <a:spcAft>
          <a:spcPct val="0"/>
        </a:spcAft>
        <a:defRPr sz="46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sz="quarter"/>
          </p:nvPr>
        </p:nvSpPr>
        <p:spPr>
          <a:xfrm>
            <a:off x="365761" y="554843"/>
            <a:ext cx="8090706" cy="1470025"/>
          </a:xfrm>
        </p:spPr>
        <p:txBody>
          <a:bodyPr/>
          <a:lstStyle/>
          <a:p>
            <a:r>
              <a:rPr lang="en-US" altLang="ko-KR" dirty="0" smtClean="0"/>
              <a:t>Current Telecommunication Landscape</a:t>
            </a:r>
            <a:endParaRPr lang="ko-KR" altLang="en-US" dirty="0"/>
          </a:p>
        </p:txBody>
      </p:sp>
      <p:sp>
        <p:nvSpPr>
          <p:cNvPr id="3" name="부제목 2"/>
          <p:cNvSpPr>
            <a:spLocks noGrp="1"/>
          </p:cNvSpPr>
          <p:nvPr>
            <p:ph type="subTitle" sz="quarter" idx="1"/>
          </p:nvPr>
        </p:nvSpPr>
        <p:spPr>
          <a:xfrm>
            <a:off x="1871148" y="2135944"/>
            <a:ext cx="4984750" cy="762001"/>
          </a:xfrm>
        </p:spPr>
        <p:txBody>
          <a:bodyPr/>
          <a:lstStyle/>
          <a:p>
            <a:r>
              <a:rPr lang="en-US" altLang="ko-KR" dirty="0" smtClean="0"/>
              <a:t>U.K and France</a:t>
            </a:r>
            <a:endParaRPr lang="ko-KR" altLang="en-US" dirty="0"/>
          </a:p>
        </p:txBody>
      </p:sp>
      <p:sp>
        <p:nvSpPr>
          <p:cNvPr id="4" name="TextBox 3"/>
          <p:cNvSpPr txBox="1"/>
          <p:nvPr/>
        </p:nvSpPr>
        <p:spPr>
          <a:xfrm>
            <a:off x="4441371" y="4234543"/>
            <a:ext cx="4343400" cy="1477328"/>
          </a:xfrm>
          <a:prstGeom prst="rect">
            <a:avLst/>
          </a:prstGeom>
          <a:noFill/>
        </p:spPr>
        <p:txBody>
          <a:bodyPr wrap="square" rtlCol="0">
            <a:spAutoFit/>
          </a:bodyPr>
          <a:lstStyle/>
          <a:p>
            <a:r>
              <a:rPr lang="en-US" altLang="ko-KR" dirty="0" smtClean="0"/>
              <a:t>20021046 </a:t>
            </a:r>
            <a:r>
              <a:rPr lang="en-US" altLang="ko-KR" dirty="0" err="1" smtClean="0"/>
              <a:t>Bae</a:t>
            </a:r>
            <a:r>
              <a:rPr lang="en-US" altLang="ko-KR" dirty="0" smtClean="0"/>
              <a:t>, Yong-gook</a:t>
            </a:r>
          </a:p>
          <a:p>
            <a:r>
              <a:rPr lang="en-US" altLang="ko-KR" dirty="0" smtClean="0"/>
              <a:t>20021076 Lee, Jin-sung</a:t>
            </a:r>
          </a:p>
          <a:p>
            <a:r>
              <a:rPr lang="en-US" altLang="ko-KR" dirty="0" smtClean="0"/>
              <a:t>20021079 Lee, Tae-</a:t>
            </a:r>
            <a:r>
              <a:rPr lang="en-US" altLang="ko-KR" dirty="0" err="1" smtClean="0"/>
              <a:t>ju</a:t>
            </a:r>
            <a:endParaRPr lang="en-US" altLang="ko-KR" dirty="0" smtClean="0"/>
          </a:p>
          <a:p>
            <a:r>
              <a:rPr lang="en-US" altLang="ko-KR" dirty="0" smtClean="0"/>
              <a:t>20021090 Cho, </a:t>
            </a:r>
            <a:r>
              <a:rPr lang="en-US" altLang="ko-KR" dirty="0" err="1" smtClean="0"/>
              <a:t>Kyoung</a:t>
            </a:r>
            <a:r>
              <a:rPr lang="en-US" altLang="ko-KR" dirty="0" smtClean="0"/>
              <a:t>-ho</a:t>
            </a:r>
          </a:p>
          <a:p>
            <a:r>
              <a:rPr lang="en-US" altLang="ko-KR" dirty="0" smtClean="0"/>
              <a:t>20031005 </a:t>
            </a:r>
            <a:r>
              <a:rPr lang="en-US" altLang="ko-KR" dirty="0" err="1" smtClean="0"/>
              <a:t>Ko</a:t>
            </a:r>
            <a:r>
              <a:rPr lang="en-US" altLang="ko-KR" dirty="0" smtClean="0"/>
              <a:t>, </a:t>
            </a:r>
            <a:r>
              <a:rPr lang="en-US" altLang="ko-KR" dirty="0" err="1" smtClean="0"/>
              <a:t>Dae</a:t>
            </a:r>
            <a:r>
              <a:rPr lang="en-US" altLang="ko-KR" dirty="0" smtClean="0"/>
              <a:t>-won</a:t>
            </a:r>
            <a:endParaRPr lang="ko-K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내용 개체 틀 2"/>
          <p:cNvSpPr>
            <a:spLocks noGrp="1"/>
          </p:cNvSpPr>
          <p:nvPr>
            <p:ph idx="1"/>
          </p:nvPr>
        </p:nvSpPr>
        <p:spPr>
          <a:xfrm>
            <a:off x="685800" y="1285875"/>
            <a:ext cx="7772400" cy="4114800"/>
          </a:xfrm>
        </p:spPr>
        <p:txBody>
          <a:bodyPr/>
          <a:lstStyle/>
          <a:p>
            <a:pPr eaLnBrk="1" hangingPunct="1"/>
            <a:r>
              <a:rPr lang="en-US" altLang="ko-KR" sz="2400" smtClean="0">
                <a:ea typeface="굴림" charset="-127"/>
              </a:rPr>
              <a:t>Overview</a:t>
            </a:r>
          </a:p>
          <a:p>
            <a:pPr lvl="1" eaLnBrk="1" hangingPunct="1"/>
            <a:r>
              <a:rPr lang="en-US" altLang="ko-KR" sz="2000" smtClean="0">
                <a:ea typeface="굴림" charset="-127"/>
              </a:rPr>
              <a:t>The third largest telecom operator in Europe in terms of revenue behind Deutsche Telekom and Vodafone</a:t>
            </a:r>
          </a:p>
          <a:p>
            <a:pPr lvl="1" eaLnBrk="1" hangingPunct="1"/>
            <a:r>
              <a:rPr lang="en-US" altLang="ko-KR" sz="2000" smtClean="0">
                <a:ea typeface="굴림" charset="-127"/>
              </a:rPr>
              <a:t>The dominant key player in France</a:t>
            </a:r>
          </a:p>
          <a:p>
            <a:pPr lvl="2" eaLnBrk="1" hangingPunct="1"/>
            <a:endParaRPr lang="en-US" altLang="ko-KR" sz="1800" smtClean="0">
              <a:ea typeface="굴림" charset="-127"/>
            </a:endParaRPr>
          </a:p>
          <a:p>
            <a:pPr lvl="2" eaLnBrk="1" hangingPunct="1"/>
            <a:endParaRPr lang="en-US" altLang="ko-KR" smtClean="0">
              <a:ea typeface="굴림" charset="-127"/>
            </a:endParaRPr>
          </a:p>
          <a:p>
            <a:pPr lvl="1" eaLnBrk="1" hangingPunct="1"/>
            <a:endParaRPr lang="ko-KR" altLang="en-US" smtClean="0">
              <a:ea typeface="굴림" charset="-127"/>
            </a:endParaRPr>
          </a:p>
        </p:txBody>
      </p:sp>
      <p:sp>
        <p:nvSpPr>
          <p:cNvPr id="14339" name="제목 1"/>
          <p:cNvSpPr>
            <a:spLocks noGrp="1"/>
          </p:cNvSpPr>
          <p:nvPr>
            <p:ph type="title"/>
          </p:nvPr>
        </p:nvSpPr>
        <p:spPr>
          <a:xfrm>
            <a:off x="685800" y="71438"/>
            <a:ext cx="7772400" cy="1143000"/>
          </a:xfrm>
        </p:spPr>
        <p:txBody>
          <a:bodyPr/>
          <a:lstStyle/>
          <a:p>
            <a:pPr eaLnBrk="1" hangingPunct="1"/>
            <a:r>
              <a:rPr lang="en-US" altLang="ko-KR" smtClean="0">
                <a:ea typeface="굴림" charset="-127"/>
              </a:rPr>
              <a:t>France Telecom</a:t>
            </a:r>
            <a:endParaRPr lang="ko-KR" altLang="en-US" smtClean="0">
              <a:ea typeface="굴림" charset="-127"/>
            </a:endParaRPr>
          </a:p>
        </p:txBody>
      </p:sp>
      <p:grpSp>
        <p:nvGrpSpPr>
          <p:cNvPr id="21508" name="그룹 6"/>
          <p:cNvGrpSpPr>
            <a:grpSpLocks/>
          </p:cNvGrpSpPr>
          <p:nvPr/>
        </p:nvGrpSpPr>
        <p:grpSpPr bwMode="auto">
          <a:xfrm>
            <a:off x="714375" y="2928938"/>
            <a:ext cx="5405438" cy="3571875"/>
            <a:chOff x="428596" y="2928934"/>
            <a:chExt cx="5120334" cy="3357586"/>
          </a:xfrm>
        </p:grpSpPr>
        <p:pic>
          <p:nvPicPr>
            <p:cNvPr id="21517" name="Picture 5"/>
            <p:cNvPicPr>
              <a:picLocks noChangeAspect="1" noChangeArrowheads="1"/>
            </p:cNvPicPr>
            <p:nvPr/>
          </p:nvPicPr>
          <p:blipFill>
            <a:blip r:embed="rId3"/>
            <a:srcRect/>
            <a:stretch>
              <a:fillRect/>
            </a:stretch>
          </p:blipFill>
          <p:spPr bwMode="auto">
            <a:xfrm>
              <a:off x="428596" y="2928934"/>
              <a:ext cx="5120334" cy="3000396"/>
            </a:xfrm>
            <a:prstGeom prst="rect">
              <a:avLst/>
            </a:prstGeom>
            <a:noFill/>
            <a:ln w="9525">
              <a:noFill/>
              <a:miter lim="800000"/>
              <a:headEnd/>
              <a:tailEnd/>
            </a:ln>
          </p:spPr>
        </p:pic>
        <p:pic>
          <p:nvPicPr>
            <p:cNvPr id="21518" name="Picture 6"/>
            <p:cNvPicPr>
              <a:picLocks noChangeAspect="1" noChangeArrowheads="1"/>
            </p:cNvPicPr>
            <p:nvPr/>
          </p:nvPicPr>
          <p:blipFill>
            <a:blip r:embed="rId4"/>
            <a:srcRect/>
            <a:stretch>
              <a:fillRect/>
            </a:stretch>
          </p:blipFill>
          <p:spPr bwMode="auto">
            <a:xfrm>
              <a:off x="1095374" y="6017779"/>
              <a:ext cx="3762378" cy="268741"/>
            </a:xfrm>
            <a:prstGeom prst="rect">
              <a:avLst/>
            </a:prstGeom>
            <a:noFill/>
            <a:ln w="9525">
              <a:noFill/>
              <a:miter lim="800000"/>
              <a:headEnd/>
              <a:tailEnd/>
            </a:ln>
          </p:spPr>
        </p:pic>
      </p:grpSp>
      <p:pic>
        <p:nvPicPr>
          <p:cNvPr id="21509" name="Picture 7"/>
          <p:cNvPicPr>
            <a:picLocks noChangeAspect="1" noChangeArrowheads="1"/>
          </p:cNvPicPr>
          <p:nvPr/>
        </p:nvPicPr>
        <p:blipFill>
          <a:blip r:embed="rId5"/>
          <a:srcRect/>
          <a:stretch>
            <a:fillRect/>
          </a:stretch>
        </p:blipFill>
        <p:spPr bwMode="auto">
          <a:xfrm>
            <a:off x="6500813" y="3571875"/>
            <a:ext cx="2357437" cy="357188"/>
          </a:xfrm>
          <a:prstGeom prst="rect">
            <a:avLst/>
          </a:prstGeom>
          <a:noFill/>
          <a:ln w="9525">
            <a:noFill/>
            <a:miter lim="800000"/>
            <a:headEnd/>
            <a:tailEnd/>
          </a:ln>
        </p:spPr>
      </p:pic>
      <p:pic>
        <p:nvPicPr>
          <p:cNvPr id="21510" name="Picture 8"/>
          <p:cNvPicPr>
            <a:picLocks noChangeAspect="1" noChangeArrowheads="1"/>
          </p:cNvPicPr>
          <p:nvPr/>
        </p:nvPicPr>
        <p:blipFill>
          <a:blip r:embed="rId6">
            <a:clrChange>
              <a:clrFrom>
                <a:srgbClr val="E5E5E5"/>
              </a:clrFrom>
              <a:clrTo>
                <a:srgbClr val="E5E5E5">
                  <a:alpha val="0"/>
                </a:srgbClr>
              </a:clrTo>
            </a:clrChange>
          </a:blip>
          <a:srcRect/>
          <a:stretch>
            <a:fillRect/>
          </a:stretch>
        </p:blipFill>
        <p:spPr bwMode="auto">
          <a:xfrm>
            <a:off x="6572250" y="4714875"/>
            <a:ext cx="2286000" cy="357188"/>
          </a:xfrm>
          <a:prstGeom prst="rect">
            <a:avLst/>
          </a:prstGeom>
          <a:noFill/>
          <a:ln w="9525">
            <a:noFill/>
            <a:miter lim="800000"/>
            <a:headEnd/>
            <a:tailEnd/>
          </a:ln>
        </p:spPr>
      </p:pic>
      <p:sp>
        <p:nvSpPr>
          <p:cNvPr id="18" name="TextBox 17"/>
          <p:cNvSpPr txBox="1"/>
          <p:nvPr/>
        </p:nvSpPr>
        <p:spPr>
          <a:xfrm>
            <a:off x="6072188" y="3000375"/>
            <a:ext cx="2071687" cy="830263"/>
          </a:xfrm>
          <a:prstGeom prst="rect">
            <a:avLst/>
          </a:prstGeom>
          <a:noFill/>
        </p:spPr>
        <p:txBody>
          <a:bodyPr>
            <a:spAutoFit/>
          </a:bodyPr>
          <a:lstStyle/>
          <a:p>
            <a:r>
              <a:rPr lang="en-US" altLang="ko-KR" u="sng">
                <a:solidFill>
                  <a:srgbClr val="0070C0"/>
                </a:solidFill>
                <a:ea typeface="굴림" charset="-127"/>
              </a:rPr>
              <a:t>Fixed-line</a:t>
            </a:r>
          </a:p>
          <a:p>
            <a:endParaRPr lang="ko-KR" altLang="en-US">
              <a:solidFill>
                <a:srgbClr val="0070C0"/>
              </a:solidFill>
              <a:ea typeface="굴림" charset="-127"/>
            </a:endParaRPr>
          </a:p>
        </p:txBody>
      </p:sp>
      <p:sp>
        <p:nvSpPr>
          <p:cNvPr id="19" name="TextBox 18"/>
          <p:cNvSpPr txBox="1"/>
          <p:nvPr/>
        </p:nvSpPr>
        <p:spPr>
          <a:xfrm>
            <a:off x="6072188" y="4170363"/>
            <a:ext cx="2071687" cy="830262"/>
          </a:xfrm>
          <a:prstGeom prst="rect">
            <a:avLst/>
          </a:prstGeom>
          <a:noFill/>
        </p:spPr>
        <p:txBody>
          <a:bodyPr>
            <a:spAutoFit/>
          </a:bodyPr>
          <a:lstStyle/>
          <a:p>
            <a:r>
              <a:rPr lang="en-US" altLang="ko-KR" u="sng">
                <a:solidFill>
                  <a:srgbClr val="0070C0"/>
                </a:solidFill>
                <a:ea typeface="굴림" charset="-127"/>
              </a:rPr>
              <a:t>Broadband</a:t>
            </a:r>
          </a:p>
          <a:p>
            <a:endParaRPr lang="ko-KR" altLang="en-US">
              <a:solidFill>
                <a:srgbClr val="0070C0"/>
              </a:solidFill>
              <a:ea typeface="굴림" charset="-127"/>
            </a:endParaRPr>
          </a:p>
        </p:txBody>
      </p:sp>
      <p:sp>
        <p:nvSpPr>
          <p:cNvPr id="20" name="TextBox 19"/>
          <p:cNvSpPr txBox="1"/>
          <p:nvPr/>
        </p:nvSpPr>
        <p:spPr>
          <a:xfrm>
            <a:off x="6143625" y="5357813"/>
            <a:ext cx="2071688" cy="830262"/>
          </a:xfrm>
          <a:prstGeom prst="rect">
            <a:avLst/>
          </a:prstGeom>
          <a:noFill/>
        </p:spPr>
        <p:txBody>
          <a:bodyPr>
            <a:spAutoFit/>
          </a:bodyPr>
          <a:lstStyle/>
          <a:p>
            <a:r>
              <a:rPr lang="en-US" altLang="ko-KR" u="sng">
                <a:solidFill>
                  <a:srgbClr val="0070C0"/>
                </a:solidFill>
                <a:ea typeface="굴림" charset="-127"/>
              </a:rPr>
              <a:t>Mobile</a:t>
            </a:r>
          </a:p>
          <a:p>
            <a:endParaRPr lang="ko-KR" altLang="en-US">
              <a:solidFill>
                <a:srgbClr val="0070C0"/>
              </a:solidFill>
              <a:ea typeface="굴림" charset="-127"/>
            </a:endParaRPr>
          </a:p>
        </p:txBody>
      </p:sp>
      <p:grpSp>
        <p:nvGrpSpPr>
          <p:cNvPr id="21514" name="그룹 22"/>
          <p:cNvGrpSpPr>
            <a:grpSpLocks/>
          </p:cNvGrpSpPr>
          <p:nvPr/>
        </p:nvGrpSpPr>
        <p:grpSpPr bwMode="auto">
          <a:xfrm>
            <a:off x="6572250" y="5857875"/>
            <a:ext cx="2286000" cy="357188"/>
            <a:chOff x="2484990" y="2571744"/>
            <a:chExt cx="6232519" cy="857256"/>
          </a:xfrm>
        </p:grpSpPr>
        <p:pic>
          <p:nvPicPr>
            <p:cNvPr id="21515" name="Picture 13"/>
            <p:cNvPicPr>
              <a:picLocks noChangeAspect="1" noChangeArrowheads="1"/>
            </p:cNvPicPr>
            <p:nvPr/>
          </p:nvPicPr>
          <p:blipFill>
            <a:blip r:embed="rId7"/>
            <a:srcRect/>
            <a:stretch>
              <a:fillRect/>
            </a:stretch>
          </p:blipFill>
          <p:spPr bwMode="auto">
            <a:xfrm>
              <a:off x="2484990" y="2571744"/>
              <a:ext cx="1086878" cy="857256"/>
            </a:xfrm>
            <a:prstGeom prst="rect">
              <a:avLst/>
            </a:prstGeom>
            <a:noFill/>
            <a:ln w="9525">
              <a:noFill/>
              <a:miter lim="800000"/>
              <a:headEnd/>
              <a:tailEnd/>
            </a:ln>
          </p:spPr>
        </p:pic>
        <p:pic>
          <p:nvPicPr>
            <p:cNvPr id="21516" name="Picture 14"/>
            <p:cNvPicPr>
              <a:picLocks noChangeAspect="1" noChangeArrowheads="1"/>
            </p:cNvPicPr>
            <p:nvPr/>
          </p:nvPicPr>
          <p:blipFill>
            <a:blip r:embed="rId8"/>
            <a:srcRect/>
            <a:stretch>
              <a:fillRect/>
            </a:stretch>
          </p:blipFill>
          <p:spPr bwMode="auto">
            <a:xfrm>
              <a:off x="3571868" y="2714620"/>
              <a:ext cx="5145641" cy="62865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altLang="ko-KR" sz="4000" dirty="0"/>
              <a:t>The advance of FT into foreign countries</a:t>
            </a:r>
          </a:p>
        </p:txBody>
      </p:sp>
      <p:sp>
        <p:nvSpPr>
          <p:cNvPr id="22531" name="Rectangle 3"/>
          <p:cNvSpPr>
            <a:spLocks noGrp="1" noChangeArrowheads="1"/>
          </p:cNvSpPr>
          <p:nvPr>
            <p:ph type="body" idx="1"/>
          </p:nvPr>
        </p:nvSpPr>
        <p:spPr/>
        <p:txBody>
          <a:bodyPr/>
          <a:lstStyle/>
          <a:p>
            <a:pPr eaLnBrk="1" hangingPunct="1"/>
            <a:r>
              <a:rPr lang="en-US" altLang="ko-KR" sz="2800" smtClean="0">
                <a:ea typeface="굴림" charset="-127"/>
              </a:rPr>
              <a:t>Active foreign business investment</a:t>
            </a:r>
          </a:p>
          <a:p>
            <a:pPr lvl="1" eaLnBrk="1" hangingPunct="1"/>
            <a:r>
              <a:rPr lang="en-US" altLang="ko-KR" sz="2400" smtClean="0">
                <a:ea typeface="굴림" charset="-127"/>
              </a:rPr>
              <a:t>France government, FT and Alcatel together</a:t>
            </a:r>
          </a:p>
          <a:p>
            <a:pPr eaLnBrk="1" hangingPunct="1"/>
            <a:r>
              <a:rPr lang="en-US" altLang="ko-KR" sz="2800" smtClean="0">
                <a:ea typeface="굴림" charset="-127"/>
              </a:rPr>
              <a:t>Mobile service and Value Added service in EU</a:t>
            </a:r>
          </a:p>
          <a:p>
            <a:pPr eaLnBrk="1" hangingPunct="1"/>
            <a:r>
              <a:rPr lang="en-US" altLang="ko-KR" sz="2800" smtClean="0">
                <a:ea typeface="굴림" charset="-127"/>
              </a:rPr>
              <a:t>Infrastructure development in developing countries</a:t>
            </a:r>
          </a:p>
          <a:p>
            <a:pPr eaLnBrk="1" hangingPunct="1"/>
            <a:r>
              <a:rPr lang="en-US" altLang="ko-KR" sz="2800" smtClean="0">
                <a:ea typeface="굴림" charset="-127"/>
              </a:rPr>
              <a:t>Financing when government enterprise switch to private capital in EU</a:t>
            </a:r>
          </a:p>
          <a:p>
            <a:pPr eaLnBrk="1" hangingPunct="1"/>
            <a:r>
              <a:rPr lang="en-US" altLang="ko-KR" sz="2800" smtClean="0">
                <a:ea typeface="굴림" charset="-127"/>
              </a:rPr>
              <a:t>Strategic alliance with Deutsche Telecom</a:t>
            </a:r>
          </a:p>
          <a:p>
            <a:pPr eaLnBrk="1" hangingPunct="1"/>
            <a:r>
              <a:rPr lang="en-US" altLang="ko-KR" sz="2800" smtClean="0">
                <a:ea typeface="굴림" charset="-127"/>
              </a:rPr>
              <a:t>Global alliance with Sprint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내용 개체 틀 2"/>
          <p:cNvSpPr>
            <a:spLocks noGrp="1"/>
          </p:cNvSpPr>
          <p:nvPr>
            <p:ph idx="1"/>
          </p:nvPr>
        </p:nvSpPr>
        <p:spPr>
          <a:xfrm>
            <a:off x="685800" y="1314450"/>
            <a:ext cx="7772400" cy="5257800"/>
          </a:xfrm>
        </p:spPr>
        <p:txBody>
          <a:bodyPr/>
          <a:lstStyle/>
          <a:p>
            <a:pPr eaLnBrk="1" hangingPunct="1"/>
            <a:r>
              <a:rPr lang="en-US" altLang="ko-KR" sz="2400" smtClean="0">
                <a:ea typeface="굴림" charset="-127"/>
              </a:rPr>
              <a:t>Status</a:t>
            </a:r>
          </a:p>
          <a:p>
            <a:pPr lvl="1" eaLnBrk="1" hangingPunct="1"/>
            <a:r>
              <a:rPr lang="en-US" altLang="ko-KR" sz="2000" smtClean="0">
                <a:ea typeface="굴림" charset="-127"/>
              </a:rPr>
              <a:t>In the fixed telephony sector, its primary industry, France telecom is facing increasing competition.</a:t>
            </a:r>
          </a:p>
          <a:p>
            <a:pPr lvl="1" eaLnBrk="1" hangingPunct="1"/>
            <a:r>
              <a:rPr lang="en-US" altLang="ko-KR" sz="2000" smtClean="0">
                <a:ea typeface="굴림" charset="-127"/>
              </a:rPr>
              <a:t>Moreover, the size of fixed-line market have continued to decline reflecting the fixed/mobile substitution trend</a:t>
            </a:r>
          </a:p>
          <a:p>
            <a:pPr lvl="1" eaLnBrk="1" hangingPunct="1"/>
            <a:endParaRPr lang="en-US" altLang="ko-KR" smtClean="0">
              <a:ea typeface="굴림" charset="-127"/>
            </a:endParaRPr>
          </a:p>
          <a:p>
            <a:pPr lvl="1" eaLnBrk="1" hangingPunct="1"/>
            <a:endParaRPr lang="ko-KR" altLang="en-US" smtClean="0">
              <a:ea typeface="굴림" charset="-127"/>
            </a:endParaRPr>
          </a:p>
        </p:txBody>
      </p:sp>
      <p:sp>
        <p:nvSpPr>
          <p:cNvPr id="4" name="제목 1"/>
          <p:cNvSpPr>
            <a:spLocks noGrp="1"/>
          </p:cNvSpPr>
          <p:nvPr>
            <p:ph type="title"/>
          </p:nvPr>
        </p:nvSpPr>
        <p:spPr>
          <a:xfrm>
            <a:off x="685800" y="71438"/>
            <a:ext cx="7772400" cy="1143000"/>
          </a:xfrm>
        </p:spPr>
        <p:txBody>
          <a:bodyPr/>
          <a:lstStyle/>
          <a:p>
            <a:pPr eaLnBrk="1" hangingPunct="1"/>
            <a:r>
              <a:rPr lang="en-US" altLang="ko-KR" smtClean="0">
                <a:ea typeface="굴림" charset="-127"/>
              </a:rPr>
              <a:t>France Telecom</a:t>
            </a:r>
            <a:endParaRPr lang="ko-KR" altLang="en-US" smtClean="0">
              <a:ea typeface="굴림" charset="-127"/>
            </a:endParaRPr>
          </a:p>
        </p:txBody>
      </p:sp>
      <p:grpSp>
        <p:nvGrpSpPr>
          <p:cNvPr id="23556" name="그룹 6"/>
          <p:cNvGrpSpPr>
            <a:grpSpLocks/>
          </p:cNvGrpSpPr>
          <p:nvPr/>
        </p:nvGrpSpPr>
        <p:grpSpPr bwMode="auto">
          <a:xfrm>
            <a:off x="1214438" y="3357563"/>
            <a:ext cx="7500937" cy="3071812"/>
            <a:chOff x="1500166" y="2000240"/>
            <a:chExt cx="6002140" cy="2481267"/>
          </a:xfrm>
        </p:grpSpPr>
        <p:pic>
          <p:nvPicPr>
            <p:cNvPr id="23557" name="Picture 2"/>
            <p:cNvPicPr>
              <a:picLocks noChangeAspect="1" noChangeArrowheads="1"/>
            </p:cNvPicPr>
            <p:nvPr/>
          </p:nvPicPr>
          <p:blipFill>
            <a:blip r:embed="rId3"/>
            <a:srcRect/>
            <a:stretch>
              <a:fillRect/>
            </a:stretch>
          </p:blipFill>
          <p:spPr bwMode="auto">
            <a:xfrm>
              <a:off x="1500166" y="2214554"/>
              <a:ext cx="6002140" cy="2266953"/>
            </a:xfrm>
            <a:prstGeom prst="rect">
              <a:avLst/>
            </a:prstGeom>
            <a:noFill/>
            <a:ln w="9525">
              <a:noFill/>
              <a:miter lim="800000"/>
              <a:headEnd/>
              <a:tailEnd/>
            </a:ln>
          </p:spPr>
        </p:pic>
        <p:pic>
          <p:nvPicPr>
            <p:cNvPr id="23558" name="Picture 3"/>
            <p:cNvPicPr>
              <a:picLocks noChangeAspect="1" noChangeArrowheads="1"/>
            </p:cNvPicPr>
            <p:nvPr/>
          </p:nvPicPr>
          <p:blipFill>
            <a:blip r:embed="rId4"/>
            <a:srcRect/>
            <a:stretch>
              <a:fillRect/>
            </a:stretch>
          </p:blipFill>
          <p:spPr bwMode="auto">
            <a:xfrm>
              <a:off x="2428860" y="2000240"/>
              <a:ext cx="3814763" cy="18801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내용 개체 틀 2"/>
          <p:cNvSpPr>
            <a:spLocks noGrp="1"/>
          </p:cNvSpPr>
          <p:nvPr>
            <p:ph idx="1"/>
          </p:nvPr>
        </p:nvSpPr>
        <p:spPr>
          <a:xfrm>
            <a:off x="685800" y="1314450"/>
            <a:ext cx="7772400" cy="5257800"/>
          </a:xfrm>
        </p:spPr>
        <p:txBody>
          <a:bodyPr/>
          <a:lstStyle/>
          <a:p>
            <a:pPr eaLnBrk="1" hangingPunct="1"/>
            <a:r>
              <a:rPr lang="en-US" altLang="ko-KR" sz="2000" smtClean="0">
                <a:ea typeface="굴림" charset="-127"/>
              </a:rPr>
              <a:t>Strategy - Convergence</a:t>
            </a:r>
          </a:p>
          <a:p>
            <a:pPr lvl="1" eaLnBrk="1" hangingPunct="1"/>
            <a:r>
              <a:rPr lang="en-US" altLang="ko-KR" sz="1800" smtClean="0">
                <a:ea typeface="굴림" charset="-127"/>
              </a:rPr>
              <a:t>Be the first provider of new convergent offers and devices</a:t>
            </a:r>
          </a:p>
          <a:p>
            <a:pPr lvl="1" eaLnBrk="1" hangingPunct="1"/>
            <a:r>
              <a:rPr lang="en-US" altLang="ko-KR" sz="1800" smtClean="0">
                <a:ea typeface="굴림" charset="-127"/>
              </a:rPr>
              <a:t>Background</a:t>
            </a:r>
          </a:p>
          <a:p>
            <a:pPr lvl="2" eaLnBrk="1" hangingPunct="1"/>
            <a:r>
              <a:rPr lang="en-US" altLang="ko-KR" sz="1600" smtClean="0">
                <a:ea typeface="굴림" charset="-127"/>
              </a:rPr>
              <a:t>multi-equipment expected to increase all over Europe</a:t>
            </a:r>
          </a:p>
          <a:p>
            <a:pPr lvl="2" eaLnBrk="1" hangingPunct="1"/>
            <a:r>
              <a:rPr lang="en-US" altLang="ko-KR" sz="1600" smtClean="0">
                <a:ea typeface="굴림" charset="-127"/>
              </a:rPr>
              <a:t>number of households likely to opt out their existing contract for mobile &amp; broadband bundle  (in million)</a:t>
            </a:r>
          </a:p>
          <a:p>
            <a:pPr lvl="1" eaLnBrk="1" hangingPunct="1"/>
            <a:r>
              <a:rPr lang="en-US" altLang="ko-KR" sz="1800" smtClean="0">
                <a:solidFill>
                  <a:srgbClr val="FE6E02"/>
                </a:solidFill>
                <a:ea typeface="굴림" charset="-127"/>
              </a:rPr>
              <a:t>Bundles</a:t>
            </a:r>
            <a:r>
              <a:rPr lang="en-US" altLang="ko-KR" sz="1800" smtClean="0">
                <a:ea typeface="굴림" charset="-127"/>
              </a:rPr>
              <a:t>, a starting</a:t>
            </a:r>
          </a:p>
          <a:p>
            <a:pPr lvl="1" eaLnBrk="1" hangingPunct="1">
              <a:buFontTx/>
              <a:buNone/>
            </a:pPr>
            <a:r>
              <a:rPr lang="en-US" altLang="ko-KR" sz="1800" smtClean="0">
                <a:ea typeface="굴림" charset="-127"/>
              </a:rPr>
              <a:t>    point for simplicity and</a:t>
            </a:r>
          </a:p>
          <a:p>
            <a:pPr lvl="1" eaLnBrk="1" hangingPunct="1">
              <a:buFontTx/>
              <a:buNone/>
            </a:pPr>
            <a:r>
              <a:rPr lang="en-US" altLang="ko-KR" sz="1800" smtClean="0">
                <a:ea typeface="굴림" charset="-127"/>
              </a:rPr>
              <a:t>    convergent services</a:t>
            </a:r>
          </a:p>
          <a:p>
            <a:pPr lvl="1" eaLnBrk="1" hangingPunct="1"/>
            <a:r>
              <a:rPr lang="en-US" altLang="ko-KR" sz="1800" smtClean="0">
                <a:solidFill>
                  <a:srgbClr val="FE6E02"/>
                </a:solidFill>
                <a:ea typeface="굴림" charset="-127"/>
              </a:rPr>
              <a:t>Leading position</a:t>
            </a:r>
            <a:r>
              <a:rPr lang="en-US" altLang="ko-KR" sz="1800" smtClean="0">
                <a:ea typeface="굴림" charset="-127"/>
              </a:rPr>
              <a:t> supports</a:t>
            </a:r>
          </a:p>
          <a:p>
            <a:pPr lvl="1" eaLnBrk="1" hangingPunct="1">
              <a:buFontTx/>
              <a:buNone/>
            </a:pPr>
            <a:r>
              <a:rPr lang="en-US" altLang="ko-KR" sz="1800" smtClean="0">
                <a:ea typeface="굴림" charset="-127"/>
              </a:rPr>
              <a:t>    the development of new </a:t>
            </a:r>
          </a:p>
          <a:p>
            <a:pPr lvl="1" eaLnBrk="1" hangingPunct="1">
              <a:buFontTx/>
              <a:buNone/>
            </a:pPr>
            <a:r>
              <a:rPr lang="en-US" altLang="ko-KR" sz="1800" smtClean="0">
                <a:ea typeface="굴림" charset="-127"/>
              </a:rPr>
              <a:t>    usages and convergent</a:t>
            </a:r>
          </a:p>
          <a:p>
            <a:pPr lvl="1" eaLnBrk="1" hangingPunct="1">
              <a:buFontTx/>
              <a:buNone/>
            </a:pPr>
            <a:r>
              <a:rPr lang="en-US" altLang="ko-KR" sz="1800" smtClean="0">
                <a:ea typeface="굴림" charset="-127"/>
              </a:rPr>
              <a:t>    offers</a:t>
            </a:r>
          </a:p>
          <a:p>
            <a:pPr lvl="1" eaLnBrk="1" hangingPunct="1"/>
            <a:endParaRPr lang="ko-KR" altLang="en-US" sz="1800" smtClean="0">
              <a:ea typeface="굴림" charset="-127"/>
            </a:endParaRPr>
          </a:p>
        </p:txBody>
      </p:sp>
      <p:sp>
        <p:nvSpPr>
          <p:cNvPr id="4" name="제목 1"/>
          <p:cNvSpPr>
            <a:spLocks noGrp="1"/>
          </p:cNvSpPr>
          <p:nvPr>
            <p:ph type="title"/>
          </p:nvPr>
        </p:nvSpPr>
        <p:spPr>
          <a:xfrm>
            <a:off x="685800" y="71438"/>
            <a:ext cx="7772400" cy="1143000"/>
          </a:xfrm>
        </p:spPr>
        <p:txBody>
          <a:bodyPr/>
          <a:lstStyle/>
          <a:p>
            <a:pPr eaLnBrk="1" hangingPunct="1"/>
            <a:r>
              <a:rPr lang="en-US" altLang="ko-KR" smtClean="0">
                <a:ea typeface="굴림" charset="-127"/>
              </a:rPr>
              <a:t>France Telecom</a:t>
            </a:r>
            <a:endParaRPr lang="ko-KR" altLang="en-US" smtClean="0">
              <a:ea typeface="굴림" charset="-127"/>
            </a:endParaRPr>
          </a:p>
        </p:txBody>
      </p:sp>
      <p:pic>
        <p:nvPicPr>
          <p:cNvPr id="24580"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57688" y="3071813"/>
            <a:ext cx="4572000" cy="361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71438"/>
            <a:ext cx="7772400" cy="1143000"/>
          </a:xfrm>
        </p:spPr>
        <p:txBody>
          <a:bodyPr/>
          <a:lstStyle/>
          <a:p>
            <a:pPr eaLnBrk="1" hangingPunct="1"/>
            <a:r>
              <a:rPr lang="en-US" altLang="ko-KR" smtClean="0">
                <a:ea typeface="굴림" charset="-127"/>
              </a:rPr>
              <a:t>The French Market</a:t>
            </a:r>
            <a:endParaRPr lang="ko-KR" altLang="en-US" smtClean="0">
              <a:ea typeface="굴림" charset="-127"/>
            </a:endParaRPr>
          </a:p>
        </p:txBody>
      </p:sp>
      <p:sp>
        <p:nvSpPr>
          <p:cNvPr id="25603" name="내용 개체 틀 2"/>
          <p:cNvSpPr>
            <a:spLocks noGrp="1"/>
          </p:cNvSpPr>
          <p:nvPr>
            <p:ph idx="1"/>
          </p:nvPr>
        </p:nvSpPr>
        <p:spPr>
          <a:xfrm>
            <a:off x="285750" y="1357313"/>
            <a:ext cx="2286000" cy="4714875"/>
          </a:xfrm>
        </p:spPr>
        <p:txBody>
          <a:bodyPr/>
          <a:lstStyle/>
          <a:p>
            <a:pPr eaLnBrk="1" hangingPunct="1"/>
            <a:r>
              <a:rPr lang="en-US" altLang="ko-KR" sz="1800" smtClean="0">
                <a:ea typeface="굴림" charset="-127"/>
              </a:rPr>
              <a:t>The increase in fixed telephony subscription having been unable to compensate for the decline in calling revenue</a:t>
            </a:r>
          </a:p>
          <a:p>
            <a:pPr eaLnBrk="1" hangingPunct="1"/>
            <a:endParaRPr lang="en-US" altLang="ko-KR" sz="1800" smtClean="0">
              <a:ea typeface="굴림" charset="-127"/>
            </a:endParaRPr>
          </a:p>
          <a:p>
            <a:pPr eaLnBrk="1" hangingPunct="1"/>
            <a:r>
              <a:rPr lang="en-US" altLang="ko-KR" sz="1800" smtClean="0">
                <a:ea typeface="굴림" charset="-127"/>
              </a:rPr>
              <a:t>The growth rates of the internet and mobile services are slowed in revenue</a:t>
            </a:r>
            <a:endParaRPr lang="ko-KR" altLang="en-US" sz="2800" smtClean="0">
              <a:ea typeface="굴림" charset="-127"/>
            </a:endParaRPr>
          </a:p>
        </p:txBody>
      </p:sp>
      <p:grpSp>
        <p:nvGrpSpPr>
          <p:cNvPr id="25604" name="그룹 9"/>
          <p:cNvGrpSpPr>
            <a:grpSpLocks/>
          </p:cNvGrpSpPr>
          <p:nvPr/>
        </p:nvGrpSpPr>
        <p:grpSpPr bwMode="auto">
          <a:xfrm>
            <a:off x="2808288" y="1357313"/>
            <a:ext cx="6049962" cy="3571875"/>
            <a:chOff x="3594337" y="1714488"/>
            <a:chExt cx="5406819" cy="3571900"/>
          </a:xfrm>
        </p:grpSpPr>
        <p:pic>
          <p:nvPicPr>
            <p:cNvPr id="25608" name="Picture 4"/>
            <p:cNvPicPr>
              <a:picLocks noChangeAspect="1" noChangeArrowheads="1"/>
            </p:cNvPicPr>
            <p:nvPr/>
          </p:nvPicPr>
          <p:blipFill>
            <a:blip r:embed="rId3">
              <a:clrChange>
                <a:clrFrom>
                  <a:srgbClr val="E7EBF7"/>
                </a:clrFrom>
                <a:clrTo>
                  <a:srgbClr val="E7EBF7">
                    <a:alpha val="0"/>
                  </a:srgbClr>
                </a:clrTo>
              </a:clrChange>
            </a:blip>
            <a:srcRect/>
            <a:stretch>
              <a:fillRect/>
            </a:stretch>
          </p:blipFill>
          <p:spPr bwMode="auto">
            <a:xfrm>
              <a:off x="3594337" y="1857364"/>
              <a:ext cx="5406819" cy="3429024"/>
            </a:xfrm>
            <a:prstGeom prst="rect">
              <a:avLst/>
            </a:prstGeom>
            <a:noFill/>
            <a:ln w="9525">
              <a:noFill/>
              <a:miter lim="800000"/>
              <a:headEnd/>
              <a:tailEnd/>
            </a:ln>
          </p:spPr>
        </p:pic>
        <p:pic>
          <p:nvPicPr>
            <p:cNvPr id="25609" name="Picture 7"/>
            <p:cNvPicPr>
              <a:picLocks noChangeAspect="1" noChangeArrowheads="1"/>
            </p:cNvPicPr>
            <p:nvPr/>
          </p:nvPicPr>
          <p:blipFill>
            <a:blip r:embed="rId4"/>
            <a:srcRect/>
            <a:stretch>
              <a:fillRect/>
            </a:stretch>
          </p:blipFill>
          <p:spPr bwMode="auto">
            <a:xfrm>
              <a:off x="4572000" y="1714488"/>
              <a:ext cx="2243138" cy="172171"/>
            </a:xfrm>
            <a:prstGeom prst="rect">
              <a:avLst/>
            </a:prstGeom>
            <a:noFill/>
            <a:ln w="9525">
              <a:noFill/>
              <a:miter lim="800000"/>
              <a:headEnd/>
              <a:tailEnd/>
            </a:ln>
          </p:spPr>
        </p:pic>
      </p:grpSp>
      <p:grpSp>
        <p:nvGrpSpPr>
          <p:cNvPr id="25605" name="그룹 11"/>
          <p:cNvGrpSpPr>
            <a:grpSpLocks/>
          </p:cNvGrpSpPr>
          <p:nvPr/>
        </p:nvGrpSpPr>
        <p:grpSpPr bwMode="auto">
          <a:xfrm>
            <a:off x="2857500" y="5214938"/>
            <a:ext cx="5972175" cy="1449387"/>
            <a:chOff x="3529685" y="5308587"/>
            <a:chExt cx="5471471" cy="1449418"/>
          </a:xfrm>
        </p:grpSpPr>
        <p:pic>
          <p:nvPicPr>
            <p:cNvPr id="25606" name="Picture 6"/>
            <p:cNvPicPr>
              <a:picLocks noChangeAspect="1" noChangeArrowheads="1"/>
            </p:cNvPicPr>
            <p:nvPr/>
          </p:nvPicPr>
          <p:blipFill>
            <a:blip r:embed="rId5"/>
            <a:srcRect/>
            <a:stretch>
              <a:fillRect/>
            </a:stretch>
          </p:blipFill>
          <p:spPr bwMode="auto">
            <a:xfrm>
              <a:off x="3529685" y="5500702"/>
              <a:ext cx="5471471" cy="1257303"/>
            </a:xfrm>
            <a:prstGeom prst="rect">
              <a:avLst/>
            </a:prstGeom>
            <a:noFill/>
            <a:ln w="9525">
              <a:noFill/>
              <a:miter lim="800000"/>
              <a:headEnd/>
              <a:tailEnd/>
            </a:ln>
          </p:spPr>
        </p:pic>
        <p:pic>
          <p:nvPicPr>
            <p:cNvPr id="25607" name="Picture 8"/>
            <p:cNvPicPr>
              <a:picLocks noChangeAspect="1" noChangeArrowheads="1"/>
            </p:cNvPicPr>
            <p:nvPr/>
          </p:nvPicPr>
          <p:blipFill>
            <a:blip r:embed="rId6"/>
            <a:srcRect/>
            <a:stretch>
              <a:fillRect/>
            </a:stretch>
          </p:blipFill>
          <p:spPr bwMode="auto">
            <a:xfrm>
              <a:off x="5429256" y="5308587"/>
              <a:ext cx="1619251" cy="19211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71438" y="214313"/>
            <a:ext cx="9001125" cy="642937"/>
          </a:xfrm>
        </p:spPr>
        <p:txBody>
          <a:bodyPr>
            <a:normAutofit/>
          </a:bodyPr>
          <a:lstStyle/>
          <a:p>
            <a:pPr eaLnBrk="1" hangingPunct="1"/>
            <a:r>
              <a:rPr lang="en-US" altLang="ko-KR" sz="3600" smtClean="0">
                <a:ea typeface="굴림" charset="-127"/>
              </a:rPr>
              <a:t>Major Telecommunications Operators</a:t>
            </a:r>
            <a:endParaRPr lang="ko-KR" altLang="en-US" sz="3600" smtClean="0">
              <a:ea typeface="굴림" charset="-127"/>
            </a:endParaRPr>
          </a:p>
        </p:txBody>
      </p:sp>
      <p:graphicFrame>
        <p:nvGraphicFramePr>
          <p:cNvPr id="6" name="Group 182"/>
          <p:cNvGraphicFramePr>
            <a:graphicFrameLocks noGrp="1"/>
          </p:cNvGraphicFramePr>
          <p:nvPr/>
        </p:nvGraphicFramePr>
        <p:xfrm>
          <a:off x="285750" y="1500188"/>
          <a:ext cx="8358188" cy="4500565"/>
        </p:xfrm>
        <a:graphic>
          <a:graphicData uri="http://schemas.openxmlformats.org/drawingml/2006/table">
            <a:tbl>
              <a:tblPr/>
              <a:tblGrid>
                <a:gridCol w="1671638"/>
                <a:gridCol w="1671637"/>
                <a:gridCol w="1671638"/>
                <a:gridCol w="1671637"/>
                <a:gridCol w="1671638"/>
              </a:tblGrid>
              <a:tr h="9001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Company</a:t>
                      </a: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ko-KR" sz="1400" b="0" i="0" u="none" strike="noStrike" cap="none" normalizeH="0" baseline="0" smtClean="0">
                        <a:ln>
                          <a:noFill/>
                        </a:ln>
                        <a:solidFill>
                          <a:srgbClr val="1C1C1C"/>
                        </a:solidFill>
                        <a:effectLst/>
                        <a:latin typeface="Arial" charset="0"/>
                        <a:ea typeface="굴림" charset="-127"/>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Service</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France Telecom</a:t>
                      </a:r>
                      <a:endParaRPr kumimoji="1" lang="en-US" altLang="ko-KR" sz="1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CGE</a:t>
                      </a:r>
                      <a:endParaRPr kumimoji="1" lang="en-US" altLang="ko-KR" sz="16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Bouygues</a:t>
                      </a:r>
                      <a:endParaRPr kumimoji="1" lang="en-US" altLang="ko-KR" sz="1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MFS</a:t>
                      </a:r>
                      <a:endParaRPr kumimoji="1" lang="en-US" altLang="ko-KR" sz="1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r>
              <a:tr h="9001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Local</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Yes</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CATV infra</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PCD based</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t>
                      </a:r>
                      <a:endParaRPr kumimoji="1" lang="ko-KR" altLang="ko-KR" sz="14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r>
              <a:tr h="9001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Long Distance</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Yes</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IRIS(AT&amp;T partner)</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Yes</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Dedicated line</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r>
              <a:tr h="9001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GSM</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Yes</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SFR</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(Societe Francasi de adiotelephone)</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Yes</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t>
                      </a:r>
                      <a:endParaRPr kumimoji="1" lang="ko-KR" altLang="ko-KR" sz="14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r>
              <a:tr h="9001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Multimedia,</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Broadcasting</a:t>
                      </a:r>
                      <a:endParaRPr kumimoji="1" lang="en-US" altLang="ko-KR" sz="14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online-service</a:t>
                      </a:r>
                      <a:endParaRPr kumimoji="1" lang="en-US" altLang="ko-KR" sz="14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t>
                      </a:r>
                      <a:endParaRPr kumimoji="1" lang="ko-KR" altLang="ko-KR" sz="14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t>
                      </a:r>
                      <a:endParaRPr kumimoji="1" lang="ko-KR" altLang="ko-KR" sz="14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t>
                      </a:r>
                      <a:endParaRPr kumimoji="1" lang="ko-KR" altLang="ko-KR" sz="14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CE8E7"/>
                    </a:solidFill>
                  </a:tcPr>
                </a:tc>
              </a:tr>
            </a:tbl>
          </a:graphicData>
        </a:graphic>
      </p:graphicFrame>
      <p:pic>
        <p:nvPicPr>
          <p:cNvPr id="7176" name="Picture 8"/>
          <p:cNvPicPr>
            <a:picLocks noChangeAspect="1" noChangeArrowheads="1"/>
          </p:cNvPicPr>
          <p:nvPr/>
        </p:nvPicPr>
        <p:blipFill>
          <a:blip r:embed="rId3"/>
          <a:srcRect/>
          <a:stretch>
            <a:fillRect/>
          </a:stretch>
        </p:blipFill>
        <p:spPr bwMode="auto">
          <a:xfrm>
            <a:off x="2214563" y="1071563"/>
            <a:ext cx="4811712" cy="578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slide(fromBottom)">
                                      <p:cBhvr>
                                        <p:cTn id="7"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685800" y="71438"/>
            <a:ext cx="7772400" cy="1143000"/>
          </a:xfrm>
        </p:spPr>
        <p:txBody>
          <a:bodyPr/>
          <a:lstStyle/>
          <a:p>
            <a:pPr eaLnBrk="1" hangingPunct="1"/>
            <a:r>
              <a:rPr lang="en-US" altLang="ko-KR" smtClean="0">
                <a:ea typeface="굴림" charset="-127"/>
              </a:rPr>
              <a:t>Fixed-Line Market</a:t>
            </a:r>
            <a:endParaRPr lang="ko-KR" altLang="en-US" smtClean="0">
              <a:ea typeface="굴림" charset="-127"/>
            </a:endParaRPr>
          </a:p>
        </p:txBody>
      </p:sp>
      <p:sp>
        <p:nvSpPr>
          <p:cNvPr id="27651" name="내용 개체 틀 2"/>
          <p:cNvSpPr>
            <a:spLocks noGrp="1"/>
          </p:cNvSpPr>
          <p:nvPr>
            <p:ph idx="1"/>
          </p:nvPr>
        </p:nvSpPr>
        <p:spPr>
          <a:xfrm>
            <a:off x="685800" y="1285875"/>
            <a:ext cx="7772400" cy="5072063"/>
          </a:xfrm>
        </p:spPr>
        <p:txBody>
          <a:bodyPr/>
          <a:lstStyle/>
          <a:p>
            <a:pPr eaLnBrk="1" hangingPunct="1"/>
            <a:r>
              <a:rPr lang="en-US" altLang="ko-KR" sz="1800" smtClean="0">
                <a:ea typeface="굴림" charset="-127"/>
              </a:rPr>
              <a:t>Major Operators</a:t>
            </a:r>
          </a:p>
          <a:p>
            <a:pPr lvl="1" eaLnBrk="1" hangingPunct="1"/>
            <a:r>
              <a:rPr lang="en-US" altLang="ko-KR" sz="1600" smtClean="0">
                <a:ea typeface="굴림" charset="-127"/>
              </a:rPr>
              <a:t>France Telecom : 33.7M customers</a:t>
            </a:r>
          </a:p>
          <a:p>
            <a:pPr lvl="1" eaLnBrk="1" hangingPunct="1"/>
            <a:r>
              <a:rPr lang="en-US" altLang="ko-KR" sz="1600" smtClean="0">
                <a:ea typeface="굴림" charset="-127"/>
              </a:rPr>
              <a:t>Neuf Cegetel : 3.1M customers</a:t>
            </a:r>
          </a:p>
          <a:p>
            <a:pPr lvl="1" eaLnBrk="1" hangingPunct="1"/>
            <a:r>
              <a:rPr lang="en-US" altLang="ko-KR" sz="1600" smtClean="0">
                <a:ea typeface="굴림" charset="-127"/>
              </a:rPr>
              <a:t>Iliad : 1.6M customers</a:t>
            </a:r>
          </a:p>
          <a:p>
            <a:pPr eaLnBrk="1" hangingPunct="1"/>
            <a:r>
              <a:rPr lang="en-US" altLang="ko-KR" sz="2000" smtClean="0">
                <a:ea typeface="굴림" charset="-127"/>
              </a:rPr>
              <a:t>Achived 100% electrical automation in 1994</a:t>
            </a:r>
          </a:p>
          <a:p>
            <a:pPr eaLnBrk="1" hangingPunct="1"/>
            <a:r>
              <a:rPr lang="en-US" altLang="ko-KR" sz="2000" smtClean="0">
                <a:ea typeface="굴림" charset="-127"/>
              </a:rPr>
              <a:t>Public telephone bill system : IC card</a:t>
            </a:r>
          </a:p>
          <a:p>
            <a:pPr lvl="1" eaLnBrk="1" hangingPunct="1"/>
            <a:r>
              <a:rPr lang="en-US" altLang="ko-KR" sz="1600" smtClean="0">
                <a:ea typeface="굴림" charset="-127"/>
              </a:rPr>
              <a:t>This leads best IC card technology in the world</a:t>
            </a:r>
            <a:endParaRPr lang="ko-KR" altLang="en-US" sz="1800" smtClean="0">
              <a:ea typeface="굴림" charset="-127"/>
            </a:endParaRPr>
          </a:p>
          <a:p>
            <a:pPr eaLnBrk="1" hangingPunct="1"/>
            <a:r>
              <a:rPr lang="en-US" altLang="ko-KR" sz="1800" smtClean="0">
                <a:ea typeface="굴림" charset="-127"/>
              </a:rPr>
              <a:t>VoIP situation</a:t>
            </a:r>
          </a:p>
          <a:p>
            <a:pPr lvl="1" eaLnBrk="1" hangingPunct="1"/>
            <a:r>
              <a:rPr lang="en-US" altLang="ko-KR" sz="1600" smtClean="0">
                <a:ea typeface="굴림" charset="-127"/>
              </a:rPr>
              <a:t>The number of fixed telephony subscriptions increased by 1.7 million in 2006, due to a sharp rise in the number of VoIP subscriptions (+3.2 million)</a:t>
            </a:r>
          </a:p>
          <a:p>
            <a:pPr lvl="1" eaLnBrk="1" hangingPunct="1"/>
            <a:r>
              <a:rPr lang="en-US" altLang="ko-KR" sz="1600" smtClean="0">
                <a:ea typeface="굴림" charset="-127"/>
              </a:rPr>
              <a:t>France ranks 3</a:t>
            </a:r>
            <a:r>
              <a:rPr lang="en-US" altLang="ko-KR" sz="1600" baseline="30000" smtClean="0">
                <a:ea typeface="굴림" charset="-127"/>
              </a:rPr>
              <a:t>rd</a:t>
            </a:r>
            <a:r>
              <a:rPr lang="en-US" altLang="ko-KR" sz="1600" smtClean="0">
                <a:ea typeface="굴림" charset="-127"/>
              </a:rPr>
              <a:t> in terms of VoIP subscribers around the world</a:t>
            </a:r>
          </a:p>
        </p:txBody>
      </p:sp>
      <p:grpSp>
        <p:nvGrpSpPr>
          <p:cNvPr id="27652" name="그룹 7"/>
          <p:cNvGrpSpPr>
            <a:grpSpLocks/>
          </p:cNvGrpSpPr>
          <p:nvPr/>
        </p:nvGrpSpPr>
        <p:grpSpPr bwMode="auto">
          <a:xfrm>
            <a:off x="4643438" y="5000625"/>
            <a:ext cx="4143375" cy="1708150"/>
            <a:chOff x="2428860" y="4047764"/>
            <a:chExt cx="4429156" cy="2708152"/>
          </a:xfrm>
        </p:grpSpPr>
        <p:pic>
          <p:nvPicPr>
            <p:cNvPr id="27653" name="Picture 2"/>
            <p:cNvPicPr>
              <a:picLocks noChangeAspect="1" noChangeArrowheads="1"/>
            </p:cNvPicPr>
            <p:nvPr/>
          </p:nvPicPr>
          <p:blipFill>
            <a:blip r:embed="rId3"/>
            <a:srcRect/>
            <a:stretch>
              <a:fillRect/>
            </a:stretch>
          </p:blipFill>
          <p:spPr bwMode="auto">
            <a:xfrm>
              <a:off x="2428860" y="4286256"/>
              <a:ext cx="4429156" cy="2469660"/>
            </a:xfrm>
            <a:prstGeom prst="rect">
              <a:avLst/>
            </a:prstGeom>
            <a:noFill/>
            <a:ln w="9525">
              <a:noFill/>
              <a:miter lim="800000"/>
              <a:headEnd/>
              <a:tailEnd/>
            </a:ln>
          </p:spPr>
        </p:pic>
        <p:pic>
          <p:nvPicPr>
            <p:cNvPr id="27654" name="Picture 3"/>
            <p:cNvPicPr>
              <a:picLocks noChangeAspect="1" noChangeArrowheads="1"/>
            </p:cNvPicPr>
            <p:nvPr/>
          </p:nvPicPr>
          <p:blipFill>
            <a:blip r:embed="rId4"/>
            <a:srcRect/>
            <a:stretch>
              <a:fillRect/>
            </a:stretch>
          </p:blipFill>
          <p:spPr bwMode="auto">
            <a:xfrm>
              <a:off x="3786182" y="4047764"/>
              <a:ext cx="1500191" cy="2384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1"/>
          <p:cNvSpPr>
            <a:spLocks noGrp="1"/>
          </p:cNvSpPr>
          <p:nvPr>
            <p:ph type="title"/>
          </p:nvPr>
        </p:nvSpPr>
        <p:spPr>
          <a:xfrm>
            <a:off x="571500" y="71438"/>
            <a:ext cx="8101013" cy="1143000"/>
          </a:xfrm>
        </p:spPr>
        <p:txBody>
          <a:bodyPr/>
          <a:lstStyle/>
          <a:p>
            <a:pPr eaLnBrk="1" hangingPunct="1"/>
            <a:r>
              <a:rPr lang="en-US" altLang="ko-KR" smtClean="0">
                <a:ea typeface="굴림" charset="-127"/>
              </a:rPr>
              <a:t>The French Broadband Market</a:t>
            </a:r>
            <a:endParaRPr lang="ko-KR" altLang="en-US" smtClean="0">
              <a:ea typeface="굴림" charset="-127"/>
            </a:endParaRPr>
          </a:p>
        </p:txBody>
      </p:sp>
      <p:sp>
        <p:nvSpPr>
          <p:cNvPr id="28675" name="내용 개체 틀 2"/>
          <p:cNvSpPr>
            <a:spLocks noGrp="1"/>
          </p:cNvSpPr>
          <p:nvPr>
            <p:ph idx="1"/>
          </p:nvPr>
        </p:nvSpPr>
        <p:spPr>
          <a:xfrm>
            <a:off x="685800" y="1071563"/>
            <a:ext cx="7772400" cy="5572125"/>
          </a:xfrm>
        </p:spPr>
        <p:txBody>
          <a:bodyPr/>
          <a:lstStyle/>
          <a:p>
            <a:pPr eaLnBrk="1" hangingPunct="1"/>
            <a:r>
              <a:rPr lang="en-US" altLang="ko-KR" sz="2000" smtClean="0">
                <a:ea typeface="굴림" charset="-127"/>
              </a:rPr>
              <a:t>Major Operators</a:t>
            </a:r>
          </a:p>
          <a:p>
            <a:pPr lvl="1" eaLnBrk="1" hangingPunct="1"/>
            <a:r>
              <a:rPr lang="en-US" altLang="ko-KR" sz="1800" smtClean="0">
                <a:ea typeface="굴림" charset="-127"/>
              </a:rPr>
              <a:t>Orange  : 4.5M connections</a:t>
            </a:r>
          </a:p>
          <a:p>
            <a:pPr lvl="1" eaLnBrk="1" hangingPunct="1"/>
            <a:r>
              <a:rPr lang="en-US" altLang="ko-KR" sz="1800" smtClean="0">
                <a:ea typeface="굴림" charset="-127"/>
              </a:rPr>
              <a:t>Free (Iliad) : 1.6M connections</a:t>
            </a:r>
          </a:p>
          <a:p>
            <a:pPr lvl="1" eaLnBrk="1" hangingPunct="1"/>
            <a:r>
              <a:rPr lang="en-US" altLang="ko-KR" sz="1800" smtClean="0">
                <a:ea typeface="굴림" charset="-127"/>
              </a:rPr>
              <a:t>Neuf Cegetel : 1.2M connections</a:t>
            </a:r>
          </a:p>
          <a:p>
            <a:pPr lvl="1" eaLnBrk="1" hangingPunct="1"/>
            <a:endParaRPr lang="en-US" altLang="ko-KR" sz="2000" smtClean="0">
              <a:ea typeface="굴림" charset="-127"/>
            </a:endParaRPr>
          </a:p>
          <a:p>
            <a:pPr eaLnBrk="1" hangingPunct="1"/>
            <a:r>
              <a:rPr lang="en-US" altLang="ko-KR" sz="2000" smtClean="0">
                <a:ea typeface="굴림" charset="-127"/>
              </a:rPr>
              <a:t>The number of broadband subscriptions</a:t>
            </a:r>
          </a:p>
          <a:p>
            <a:pPr eaLnBrk="1" hangingPunct="1">
              <a:buFontTx/>
              <a:buNone/>
            </a:pPr>
            <a:r>
              <a:rPr lang="en-US" altLang="ko-KR" sz="2000" smtClean="0">
                <a:ea typeface="굴림" charset="-127"/>
              </a:rPr>
              <a:t>    reached 12.7 million at the end of 2006</a:t>
            </a:r>
          </a:p>
          <a:p>
            <a:pPr lvl="1" eaLnBrk="1" hangingPunct="1"/>
            <a:r>
              <a:rPr lang="en-US" altLang="ko-KR" sz="1600" smtClean="0">
                <a:ea typeface="굴림" charset="-127"/>
              </a:rPr>
              <a:t>xDSL</a:t>
            </a:r>
            <a:r>
              <a:rPr lang="ko-KR" altLang="en-US" sz="1600" smtClean="0">
                <a:ea typeface="굴림" charset="-127"/>
              </a:rPr>
              <a:t> </a:t>
            </a:r>
            <a:r>
              <a:rPr lang="en-US" altLang="ko-KR" sz="1600" smtClean="0">
                <a:ea typeface="굴림" charset="-127"/>
              </a:rPr>
              <a:t>subscribers are more than 90% of the total broadband market</a:t>
            </a:r>
          </a:p>
          <a:p>
            <a:pPr lvl="1" eaLnBrk="1" hangingPunct="1"/>
            <a:endParaRPr lang="en-US" altLang="ko-KR" sz="1600" smtClean="0">
              <a:ea typeface="굴림" charset="-127"/>
            </a:endParaRPr>
          </a:p>
          <a:p>
            <a:pPr lvl="1" eaLnBrk="1" hangingPunct="1"/>
            <a:endParaRPr lang="en-US" altLang="ko-KR" sz="1600" smtClean="0">
              <a:ea typeface="굴림" charset="-127"/>
            </a:endParaRPr>
          </a:p>
          <a:p>
            <a:pPr lvl="1" eaLnBrk="1" hangingPunct="1"/>
            <a:endParaRPr lang="en-US" altLang="ko-KR" sz="1600" smtClean="0">
              <a:ea typeface="굴림" charset="-127"/>
            </a:endParaRPr>
          </a:p>
          <a:p>
            <a:pPr lvl="1" eaLnBrk="1" hangingPunct="1"/>
            <a:endParaRPr lang="en-US" altLang="ko-KR" sz="1600" smtClean="0">
              <a:ea typeface="굴림" charset="-127"/>
            </a:endParaRPr>
          </a:p>
          <a:p>
            <a:pPr lvl="1" eaLnBrk="1" hangingPunct="1"/>
            <a:endParaRPr lang="en-US" altLang="ko-KR" sz="1600" smtClean="0">
              <a:ea typeface="굴림" charset="-127"/>
            </a:endParaRPr>
          </a:p>
          <a:p>
            <a:pPr lvl="1" eaLnBrk="1" hangingPunct="1"/>
            <a:endParaRPr lang="en-US" altLang="ko-KR" sz="1600" smtClean="0">
              <a:ea typeface="굴림" charset="-127"/>
            </a:endParaRPr>
          </a:p>
          <a:p>
            <a:pPr lvl="1" eaLnBrk="1" hangingPunct="1"/>
            <a:endParaRPr lang="en-US" altLang="ko-KR" sz="1600" smtClean="0">
              <a:ea typeface="굴림" charset="-127"/>
            </a:endParaRPr>
          </a:p>
          <a:p>
            <a:pPr eaLnBrk="1" hangingPunct="1"/>
            <a:r>
              <a:rPr lang="en-US" altLang="ko-KR" sz="2000" smtClean="0">
                <a:ea typeface="굴림" charset="-127"/>
              </a:rPr>
              <a:t>The retail broadband market is not regulated in France,</a:t>
            </a:r>
          </a:p>
          <a:p>
            <a:pPr eaLnBrk="1" hangingPunct="1">
              <a:buFontTx/>
              <a:buNone/>
            </a:pPr>
            <a:r>
              <a:rPr lang="en-US" altLang="ko-KR" sz="2000" smtClean="0">
                <a:ea typeface="굴림" charset="-127"/>
              </a:rPr>
              <a:t>	but the CATV market is strongly regulated.</a:t>
            </a:r>
          </a:p>
        </p:txBody>
      </p:sp>
      <p:pic>
        <p:nvPicPr>
          <p:cNvPr id="28676" name="Picture 3"/>
          <p:cNvPicPr>
            <a:picLocks noChangeAspect="1" noChangeArrowheads="1"/>
          </p:cNvPicPr>
          <p:nvPr/>
        </p:nvPicPr>
        <p:blipFill>
          <a:blip r:embed="rId3"/>
          <a:srcRect/>
          <a:stretch>
            <a:fillRect/>
          </a:stretch>
        </p:blipFill>
        <p:spPr bwMode="auto">
          <a:xfrm>
            <a:off x="6000750" y="1143000"/>
            <a:ext cx="2143125" cy="2609850"/>
          </a:xfrm>
          <a:prstGeom prst="rect">
            <a:avLst/>
          </a:prstGeom>
          <a:noFill/>
          <a:ln w="9525">
            <a:noFill/>
            <a:miter lim="800000"/>
            <a:headEnd/>
            <a:tailEnd/>
          </a:ln>
        </p:spPr>
      </p:pic>
      <p:grpSp>
        <p:nvGrpSpPr>
          <p:cNvPr id="28677" name="그룹 7"/>
          <p:cNvGrpSpPr>
            <a:grpSpLocks/>
          </p:cNvGrpSpPr>
          <p:nvPr/>
        </p:nvGrpSpPr>
        <p:grpSpPr bwMode="auto">
          <a:xfrm>
            <a:off x="642938" y="3929063"/>
            <a:ext cx="4214812" cy="1785937"/>
            <a:chOff x="785786" y="5175686"/>
            <a:chExt cx="7400944" cy="1520406"/>
          </a:xfrm>
        </p:grpSpPr>
        <p:pic>
          <p:nvPicPr>
            <p:cNvPr id="28681" name="Picture 4"/>
            <p:cNvPicPr>
              <a:picLocks noChangeAspect="1" noChangeArrowheads="1"/>
            </p:cNvPicPr>
            <p:nvPr/>
          </p:nvPicPr>
          <p:blipFill>
            <a:blip r:embed="rId4"/>
            <a:srcRect/>
            <a:stretch>
              <a:fillRect/>
            </a:stretch>
          </p:blipFill>
          <p:spPr bwMode="auto">
            <a:xfrm>
              <a:off x="785786" y="5429264"/>
              <a:ext cx="7400944" cy="1266828"/>
            </a:xfrm>
            <a:prstGeom prst="rect">
              <a:avLst/>
            </a:prstGeom>
            <a:noFill/>
            <a:ln w="9525">
              <a:noFill/>
              <a:miter lim="800000"/>
              <a:headEnd/>
              <a:tailEnd/>
            </a:ln>
          </p:spPr>
        </p:pic>
        <p:pic>
          <p:nvPicPr>
            <p:cNvPr id="28682" name="Picture 5"/>
            <p:cNvPicPr>
              <a:picLocks noChangeAspect="1" noChangeArrowheads="1"/>
            </p:cNvPicPr>
            <p:nvPr/>
          </p:nvPicPr>
          <p:blipFill>
            <a:blip r:embed="rId5"/>
            <a:srcRect/>
            <a:stretch>
              <a:fillRect/>
            </a:stretch>
          </p:blipFill>
          <p:spPr bwMode="auto">
            <a:xfrm>
              <a:off x="3428992" y="5175686"/>
              <a:ext cx="2143140" cy="253578"/>
            </a:xfrm>
            <a:prstGeom prst="rect">
              <a:avLst/>
            </a:prstGeom>
            <a:noFill/>
            <a:ln w="9525">
              <a:noFill/>
              <a:miter lim="800000"/>
              <a:headEnd/>
              <a:tailEnd/>
            </a:ln>
          </p:spPr>
        </p:pic>
      </p:grpSp>
      <p:grpSp>
        <p:nvGrpSpPr>
          <p:cNvPr id="28678" name="그룹 6"/>
          <p:cNvGrpSpPr>
            <a:grpSpLocks/>
          </p:cNvGrpSpPr>
          <p:nvPr/>
        </p:nvGrpSpPr>
        <p:grpSpPr bwMode="auto">
          <a:xfrm>
            <a:off x="5000625" y="4000500"/>
            <a:ext cx="3571875" cy="1785938"/>
            <a:chOff x="142844" y="3370398"/>
            <a:chExt cx="8858280" cy="3273312"/>
          </a:xfrm>
        </p:grpSpPr>
        <p:pic>
          <p:nvPicPr>
            <p:cNvPr id="28679" name="Picture 2"/>
            <p:cNvPicPr>
              <a:picLocks noChangeAspect="1" noChangeArrowheads="1"/>
            </p:cNvPicPr>
            <p:nvPr/>
          </p:nvPicPr>
          <p:blipFill>
            <a:blip r:embed="rId6"/>
            <a:srcRect/>
            <a:stretch>
              <a:fillRect/>
            </a:stretch>
          </p:blipFill>
          <p:spPr bwMode="auto">
            <a:xfrm>
              <a:off x="142844" y="3540900"/>
              <a:ext cx="8858280" cy="3102810"/>
            </a:xfrm>
            <a:prstGeom prst="rect">
              <a:avLst/>
            </a:prstGeom>
            <a:noFill/>
            <a:ln w="9525">
              <a:noFill/>
              <a:miter lim="800000"/>
              <a:headEnd/>
              <a:tailEnd/>
            </a:ln>
          </p:spPr>
        </p:pic>
        <p:pic>
          <p:nvPicPr>
            <p:cNvPr id="28680" name="Picture 3"/>
            <p:cNvPicPr>
              <a:picLocks noChangeAspect="1" noChangeArrowheads="1"/>
            </p:cNvPicPr>
            <p:nvPr/>
          </p:nvPicPr>
          <p:blipFill>
            <a:blip r:embed="rId7"/>
            <a:srcRect/>
            <a:stretch>
              <a:fillRect/>
            </a:stretch>
          </p:blipFill>
          <p:spPr bwMode="auto">
            <a:xfrm>
              <a:off x="2071670" y="3370398"/>
              <a:ext cx="4995875" cy="27291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p:cNvSpPr>
            <a:spLocks noGrp="1"/>
          </p:cNvSpPr>
          <p:nvPr>
            <p:ph type="title"/>
          </p:nvPr>
        </p:nvSpPr>
        <p:spPr>
          <a:xfrm>
            <a:off x="685800" y="71438"/>
            <a:ext cx="7772400" cy="1143000"/>
          </a:xfrm>
        </p:spPr>
        <p:txBody>
          <a:bodyPr/>
          <a:lstStyle/>
          <a:p>
            <a:pPr eaLnBrk="1" hangingPunct="1"/>
            <a:r>
              <a:rPr lang="en-US" altLang="ko-KR" smtClean="0">
                <a:ea typeface="굴림" charset="-127"/>
              </a:rPr>
              <a:t>Mobile Market in France</a:t>
            </a:r>
            <a:endParaRPr lang="ko-KR" altLang="en-US" smtClean="0">
              <a:ea typeface="굴림" charset="-127"/>
            </a:endParaRPr>
          </a:p>
        </p:txBody>
      </p:sp>
      <p:sp>
        <p:nvSpPr>
          <p:cNvPr id="29699" name="내용 개체 틀 2"/>
          <p:cNvSpPr>
            <a:spLocks noGrp="1"/>
          </p:cNvSpPr>
          <p:nvPr>
            <p:ph idx="1"/>
          </p:nvPr>
        </p:nvSpPr>
        <p:spPr>
          <a:xfrm>
            <a:off x="371475" y="1357313"/>
            <a:ext cx="7772400" cy="4114800"/>
          </a:xfrm>
        </p:spPr>
        <p:txBody>
          <a:bodyPr/>
          <a:lstStyle/>
          <a:p>
            <a:pPr eaLnBrk="1" hangingPunct="1"/>
            <a:r>
              <a:rPr lang="en-US" altLang="ko-KR" sz="2400" smtClean="0">
                <a:ea typeface="굴림" charset="-127"/>
              </a:rPr>
              <a:t>Major Operators</a:t>
            </a:r>
          </a:p>
          <a:p>
            <a:pPr lvl="1" eaLnBrk="1" hangingPunct="1"/>
            <a:r>
              <a:rPr lang="en-US" altLang="ko-KR" sz="2000" smtClean="0">
                <a:ea typeface="굴림" charset="-127"/>
              </a:rPr>
              <a:t>Orange  : 22.4M subscriptions (Start at 1992 with GSM900)</a:t>
            </a:r>
          </a:p>
          <a:p>
            <a:pPr lvl="1" eaLnBrk="1" hangingPunct="1"/>
            <a:r>
              <a:rPr lang="en-US" altLang="ko-KR" sz="2000" smtClean="0">
                <a:ea typeface="굴림" charset="-127"/>
              </a:rPr>
              <a:t>SFR : 17.2M subscriptions (Start at 1992 with GSM900)</a:t>
            </a:r>
          </a:p>
          <a:p>
            <a:pPr lvl="1" eaLnBrk="1" hangingPunct="1"/>
            <a:r>
              <a:rPr lang="en-US" altLang="ko-KR" sz="2000" smtClean="0">
                <a:ea typeface="굴림" charset="-127"/>
              </a:rPr>
              <a:t>Bouygues : 7.5M subscriptions (Start at 1996 with GSM900)</a:t>
            </a:r>
          </a:p>
          <a:p>
            <a:pPr lvl="1" eaLnBrk="1" hangingPunct="1"/>
            <a:endParaRPr lang="en-US" altLang="ko-KR" sz="2000" smtClean="0">
              <a:ea typeface="굴림" charset="-127"/>
            </a:endParaRPr>
          </a:p>
          <a:p>
            <a:pPr eaLnBrk="1" hangingPunct="1"/>
            <a:r>
              <a:rPr lang="en-US" altLang="ko-KR" sz="2200" smtClean="0">
                <a:ea typeface="굴림" charset="-127"/>
              </a:rPr>
              <a:t>The mobile subscriber base has been growing at an annual rate of between 7% and 8% since 2003.</a:t>
            </a:r>
          </a:p>
          <a:p>
            <a:pPr eaLnBrk="1" hangingPunct="1">
              <a:buFontTx/>
              <a:buNone/>
            </a:pPr>
            <a:r>
              <a:rPr lang="en-US" altLang="ko-KR" sz="2200" smtClean="0">
                <a:ea typeface="굴림" charset="-127"/>
              </a:rPr>
              <a:t>    In 2006, it increased by 7.5%</a:t>
            </a:r>
          </a:p>
          <a:p>
            <a:pPr eaLnBrk="1" hangingPunct="1"/>
            <a:endParaRPr lang="en-US" altLang="ko-KR" sz="2200" smtClean="0">
              <a:ea typeface="굴림" charset="-127"/>
            </a:endParaRPr>
          </a:p>
        </p:txBody>
      </p:sp>
      <p:grpSp>
        <p:nvGrpSpPr>
          <p:cNvPr id="29700" name="그룹 5"/>
          <p:cNvGrpSpPr>
            <a:grpSpLocks/>
          </p:cNvGrpSpPr>
          <p:nvPr/>
        </p:nvGrpSpPr>
        <p:grpSpPr bwMode="auto">
          <a:xfrm>
            <a:off x="500063" y="4929188"/>
            <a:ext cx="8286750" cy="1643062"/>
            <a:chOff x="571472" y="5277624"/>
            <a:chExt cx="7572396" cy="1237779"/>
          </a:xfrm>
        </p:grpSpPr>
        <p:pic>
          <p:nvPicPr>
            <p:cNvPr id="29701" name="Picture 2"/>
            <p:cNvPicPr>
              <a:picLocks noChangeAspect="1" noChangeArrowheads="1"/>
            </p:cNvPicPr>
            <p:nvPr/>
          </p:nvPicPr>
          <p:blipFill>
            <a:blip r:embed="rId3"/>
            <a:srcRect/>
            <a:stretch>
              <a:fillRect/>
            </a:stretch>
          </p:blipFill>
          <p:spPr bwMode="auto">
            <a:xfrm>
              <a:off x="571472" y="5500702"/>
              <a:ext cx="7572396" cy="1014701"/>
            </a:xfrm>
            <a:prstGeom prst="rect">
              <a:avLst/>
            </a:prstGeom>
            <a:noFill/>
            <a:ln w="9525">
              <a:noFill/>
              <a:miter lim="800000"/>
              <a:headEnd/>
              <a:tailEnd/>
            </a:ln>
          </p:spPr>
        </p:pic>
        <p:pic>
          <p:nvPicPr>
            <p:cNvPr id="29702" name="Picture 3"/>
            <p:cNvPicPr>
              <a:picLocks noChangeAspect="1" noChangeArrowheads="1"/>
            </p:cNvPicPr>
            <p:nvPr/>
          </p:nvPicPr>
          <p:blipFill>
            <a:blip r:embed="rId4"/>
            <a:srcRect/>
            <a:stretch>
              <a:fillRect/>
            </a:stretch>
          </p:blipFill>
          <p:spPr bwMode="auto">
            <a:xfrm>
              <a:off x="2214546" y="5277624"/>
              <a:ext cx="4286280" cy="223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포인트가 6개인 별 8"/>
          <p:cNvSpPr/>
          <p:nvPr/>
        </p:nvSpPr>
        <p:spPr>
          <a:xfrm>
            <a:off x="785813" y="2428875"/>
            <a:ext cx="1071562" cy="785813"/>
          </a:xfrm>
          <a:prstGeom prst="star6">
            <a:avLst/>
          </a:prstGeom>
        </p:spPr>
        <p:style>
          <a:lnRef idx="1">
            <a:schemeClr val="accent1"/>
          </a:lnRef>
          <a:fillRef idx="2">
            <a:schemeClr val="accent1"/>
          </a:fillRef>
          <a:effectRef idx="1">
            <a:schemeClr val="accent1"/>
          </a:effectRef>
          <a:fontRef idx="minor">
            <a:schemeClr val="dk1"/>
          </a:fontRef>
        </p:style>
        <p:txBody>
          <a:bodyPr anchor="ctr"/>
          <a:lstStyle/>
          <a:p>
            <a:endParaRPr lang="ko-KR" altLang="en-US">
              <a:solidFill>
                <a:srgbClr val="1C1C1C"/>
              </a:solidFill>
              <a:ea typeface="굴림" charset="-127"/>
            </a:endParaRPr>
          </a:p>
        </p:txBody>
      </p:sp>
      <p:sp>
        <p:nvSpPr>
          <p:cNvPr id="33794" name="Rectangle 2"/>
          <p:cNvSpPr>
            <a:spLocks noGrp="1" noChangeArrowheads="1"/>
          </p:cNvSpPr>
          <p:nvPr>
            <p:ph type="title"/>
          </p:nvPr>
        </p:nvSpPr>
        <p:spPr/>
        <p:txBody>
          <a:bodyPr>
            <a:normAutofit/>
          </a:bodyPr>
          <a:lstStyle/>
          <a:p>
            <a:pPr eaLnBrk="1" hangingPunct="1"/>
            <a:r>
              <a:rPr lang="en-US" altLang="ko-KR" sz="4100" smtClean="0">
                <a:latin typeface="Times New Roman" pitchFamily="18" charset="0"/>
                <a:ea typeface="바탕" pitchFamily="18" charset="-127"/>
                <a:cs typeface="Times New Roman" pitchFamily="18" charset="0"/>
              </a:rPr>
              <a:t>Number of Clients and Market share</a:t>
            </a:r>
            <a:endParaRPr lang="en-US" altLang="ko-KR" sz="4100" smtClean="0">
              <a:ea typeface="바탕" pitchFamily="18" charset="-127"/>
              <a:cs typeface="Times New Roman" pitchFamily="18" charset="0"/>
            </a:endParaRPr>
          </a:p>
        </p:txBody>
      </p:sp>
      <p:graphicFrame>
        <p:nvGraphicFramePr>
          <p:cNvPr id="34059" name="Group 267"/>
          <p:cNvGraphicFramePr>
            <a:graphicFrameLocks noGrp="1"/>
          </p:cNvGraphicFramePr>
          <p:nvPr/>
        </p:nvGraphicFramePr>
        <p:xfrm>
          <a:off x="857250" y="1433513"/>
          <a:ext cx="7572432" cy="2743200"/>
        </p:xfrm>
        <a:graphic>
          <a:graphicData uri="http://schemas.openxmlformats.org/drawingml/2006/table">
            <a:tbl>
              <a:tblPr/>
              <a:tblGrid>
                <a:gridCol w="946554"/>
                <a:gridCol w="946554"/>
                <a:gridCol w="946554"/>
                <a:gridCol w="946554"/>
                <a:gridCol w="946554"/>
                <a:gridCol w="946554"/>
                <a:gridCol w="946554"/>
                <a:gridCol w="946554"/>
              </a:tblGrid>
              <a:tr h="548640">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endParaRPr kumimoji="1" lang="ko-KR"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1998</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1999</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2000</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2001</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2002</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2003</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2004</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4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rPr>
                        <a:t>Orange</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5,539</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(49.7%)</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10,051</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(48.7%)</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14,311</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(48.2%)</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17,823</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(48.2%)</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19,216</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(49.8%)</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20,329</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(48.8%)</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20,371</a:t>
                      </a:r>
                      <a:endParaRPr kumimoji="1" lang="en-US" altLang="ko-KR" sz="1200" b="0"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(48.6%)</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4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rPr>
                        <a:t>SFR</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4,201</a:t>
                      </a:r>
                      <a:endParaRPr kumimoji="1" lang="en-US" altLang="ko-KR" sz="1200" b="0"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(37.7%)</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7,335</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(35.6%)</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10,160</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(34.2%)</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12,555</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(33.5%)</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13,547</a:t>
                      </a:r>
                      <a:endParaRPr kumimoji="1" lang="en-US" altLang="ko-KR" sz="1200" b="0"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(35.1%)</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14,724</a:t>
                      </a:r>
                      <a:endParaRPr kumimoji="1" lang="en-US" altLang="ko-KR" sz="1200" b="0"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(35.3%)</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14,800</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(35.3%)</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4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rPr>
                        <a:t>Bouygues</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1,400</a:t>
                      </a:r>
                      <a:endParaRPr kumimoji="1" lang="en-US" altLang="ko-KR" sz="1200" b="0"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(12.6%)</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3,233</a:t>
                      </a:r>
                      <a:endParaRPr kumimoji="1" lang="en-US" altLang="ko-KR" sz="1200" b="0"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(15.7%)</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5,211</a:t>
                      </a:r>
                      <a:endParaRPr kumimoji="1" lang="en-US" altLang="ko-KR" sz="1200" b="0"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smtClean="0">
                          <a:ln>
                            <a:noFill/>
                          </a:ln>
                          <a:solidFill>
                            <a:schemeClr val="tx1"/>
                          </a:solidFill>
                          <a:effectLst/>
                          <a:latin typeface="바탕" pitchFamily="18" charset="-127"/>
                          <a:ea typeface="바탕" pitchFamily="18" charset="-127"/>
                          <a:cs typeface="Times New Roman" pitchFamily="18" charset="0"/>
                        </a:rPr>
                        <a:t>(17.6%)</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6,619</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(17.9%)</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5,823</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(15.1%)</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6,630</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(15.9%)</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6,670</a:t>
                      </a:r>
                      <a:endParaRPr kumimoji="1" lang="en-US" altLang="ko-KR" sz="1200" b="0" i="0" u="none" strike="noStrike" cap="none" normalizeH="0" baseline="0" dirty="0" smtClean="0">
                        <a:ln>
                          <a:noFill/>
                        </a:ln>
                        <a:solidFill>
                          <a:schemeClr val="tx1"/>
                        </a:solidFill>
                        <a:effectLst/>
                        <a:latin typeface="Times New Roman" pitchFamily="18" charset="0"/>
                        <a:ea typeface="바탕" pitchFamily="18" charset="-127"/>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(16.1%)</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4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1" i="0" u="none" strike="noStrike" cap="none" normalizeH="0" baseline="0" smtClean="0">
                          <a:ln>
                            <a:noFill/>
                          </a:ln>
                          <a:solidFill>
                            <a:schemeClr val="tx1"/>
                          </a:solidFill>
                          <a:effectLst/>
                          <a:latin typeface="Times New Roman" pitchFamily="18" charset="0"/>
                          <a:ea typeface="바탕" pitchFamily="18" charset="-127"/>
                          <a:cs typeface="Times New Roman" pitchFamily="18" charset="0"/>
                        </a:rPr>
                        <a:t>Total</a:t>
                      </a:r>
                      <a:endParaRPr kumimoji="1" lang="en-US" altLang="ko-KR" sz="1200" b="0" i="0" u="none" strike="noStrike" cap="none" normalizeH="0" baseline="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11,104</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20,619</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29,682</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36,997</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38,586</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41,683</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200" b="0" i="0" u="none" strike="noStrike" cap="none" normalizeH="0" baseline="0" dirty="0" smtClean="0">
                          <a:ln>
                            <a:noFill/>
                          </a:ln>
                          <a:solidFill>
                            <a:schemeClr val="tx1"/>
                          </a:solidFill>
                          <a:effectLst/>
                          <a:latin typeface="바탕" pitchFamily="18" charset="-127"/>
                          <a:ea typeface="바탕" pitchFamily="18" charset="-127"/>
                          <a:cs typeface="Times New Roman" pitchFamily="18" charset="0"/>
                        </a:rPr>
                        <a:t>41,941</a:t>
                      </a:r>
                      <a:endParaRPr kumimoji="1" lang="en-US" altLang="ko-KR" sz="1200" b="0" i="0" u="none" strike="noStrike" cap="none" normalizeH="0" baseline="0" dirty="0" smtClean="0">
                        <a:ln>
                          <a:noFill/>
                        </a:ln>
                        <a:solidFill>
                          <a:schemeClr val="tx1"/>
                        </a:solidFill>
                        <a:effectLst/>
                        <a:latin typeface="굴림" pitchFamily="50" charset="-127"/>
                        <a:ea typeface="굴림"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모서리가 둥근 직사각형 7"/>
          <p:cNvSpPr/>
          <p:nvPr/>
        </p:nvSpPr>
        <p:spPr>
          <a:xfrm>
            <a:off x="1857375" y="1571625"/>
            <a:ext cx="7072313" cy="21431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0" lvl="1">
              <a:lnSpc>
                <a:spcPct val="90000"/>
              </a:lnSpc>
            </a:pPr>
            <a:r>
              <a:rPr lang="en-US" altLang="ko-KR" sz="2400">
                <a:solidFill>
                  <a:srgbClr val="1C1C1C"/>
                </a:solidFill>
                <a:ea typeface="굴림" charset="-127"/>
              </a:rPr>
              <a:t>Most active player : CGE</a:t>
            </a:r>
          </a:p>
          <a:p>
            <a:pPr marL="0" lvl="1">
              <a:lnSpc>
                <a:spcPct val="90000"/>
              </a:lnSpc>
            </a:pPr>
            <a:endParaRPr lang="en-US" altLang="ko-KR" sz="2000">
              <a:solidFill>
                <a:srgbClr val="1C1C1C"/>
              </a:solidFill>
              <a:ea typeface="굴림" charset="-127"/>
            </a:endParaRPr>
          </a:p>
          <a:p>
            <a:pPr marL="0" lvl="1">
              <a:lnSpc>
                <a:spcPct val="90000"/>
              </a:lnSpc>
            </a:pPr>
            <a:r>
              <a:rPr lang="en-US" altLang="ko-KR">
                <a:solidFill>
                  <a:srgbClr val="1C1C1C"/>
                </a:solidFill>
                <a:ea typeface="굴림" charset="-127"/>
              </a:rPr>
              <a:t>- SFR,TDR are daughter companies of CGE</a:t>
            </a:r>
          </a:p>
          <a:p>
            <a:pPr marL="0" lvl="1">
              <a:lnSpc>
                <a:spcPct val="90000"/>
              </a:lnSpc>
            </a:pPr>
            <a:r>
              <a:rPr lang="en-US" altLang="ko-KR">
                <a:solidFill>
                  <a:srgbClr val="1C1C1C"/>
                </a:solidFill>
                <a:ea typeface="굴림" charset="-127"/>
              </a:rPr>
              <a:t>- CGE is national warterworks</a:t>
            </a:r>
          </a:p>
          <a:p>
            <a:pPr marL="0" lvl="1">
              <a:lnSpc>
                <a:spcPct val="90000"/>
              </a:lnSpc>
            </a:pPr>
            <a:r>
              <a:rPr lang="en-US" altLang="ko-KR">
                <a:solidFill>
                  <a:srgbClr val="1C1C1C"/>
                </a:solidFill>
                <a:ea typeface="굴림" charset="-127"/>
              </a:rPr>
              <a:t>- CGE also launched CATV market in compliance with RWE(GER)</a:t>
            </a:r>
          </a:p>
        </p:txBody>
      </p:sp>
      <p:graphicFrame>
        <p:nvGraphicFramePr>
          <p:cNvPr id="10" name="차트 9"/>
          <p:cNvGraphicFramePr/>
          <p:nvPr/>
        </p:nvGraphicFramePr>
        <p:xfrm>
          <a:off x="428596" y="1357298"/>
          <a:ext cx="5072098" cy="3100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차트 10"/>
          <p:cNvGraphicFramePr/>
          <p:nvPr/>
        </p:nvGraphicFramePr>
        <p:xfrm>
          <a:off x="4429124"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059"/>
                                        </p:tgtEl>
                                        <p:attrNameLst>
                                          <p:attrName>style.visibility</p:attrName>
                                        </p:attrNameLst>
                                      </p:cBhvr>
                                      <p:to>
                                        <p:strVal val="hidden"/>
                                      </p:to>
                                    </p:set>
                                  </p:childTnLst>
                                </p:cTn>
                              </p:par>
                              <p:par>
                                <p:cTn id="19" presetID="1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2210889" y="2513297"/>
            <a:ext cx="7772400" cy="1500187"/>
          </a:xfrm>
        </p:spPr>
        <p:txBody>
          <a:bodyPr/>
          <a:lstStyle/>
          <a:p>
            <a:r>
              <a:rPr lang="en-US" altLang="ko-KR" sz="9600" dirty="0" smtClean="0"/>
              <a:t>France</a:t>
            </a:r>
            <a:endParaRPr lang="ko-KR" altLang="en-US" sz="9600" dirty="0"/>
          </a:p>
        </p:txBody>
      </p:sp>
      <p:sp>
        <p:nvSpPr>
          <p:cNvPr id="4" name="바닥글 개체 틀 3"/>
          <p:cNvSpPr>
            <a:spLocks noGrp="1"/>
          </p:cNvSpPr>
          <p:nvPr>
            <p:ph type="ftr" sz="quarter" idx="10"/>
          </p:nvPr>
        </p:nvSpPr>
        <p:spPr/>
        <p:txBody>
          <a:bodyPr/>
          <a:lstStyle/>
          <a:p>
            <a:pPr>
              <a:defRPr/>
            </a:pPr>
            <a:r>
              <a:rPr lang="en-US" altLang="ko-KR" smtClean="0"/>
              <a:t>Information and Communications University</a:t>
            </a:r>
            <a:endParaRPr lang="en-US" altLang="ko-KR"/>
          </a:p>
        </p:txBody>
      </p:sp>
      <p:sp>
        <p:nvSpPr>
          <p:cNvPr id="5" name="슬라이드 번호 개체 틀 4"/>
          <p:cNvSpPr>
            <a:spLocks noGrp="1"/>
          </p:cNvSpPr>
          <p:nvPr>
            <p:ph type="sldNum" sz="quarter" idx="11"/>
          </p:nvPr>
        </p:nvSpPr>
        <p:spPr/>
        <p:txBody>
          <a:bodyPr/>
          <a:lstStyle/>
          <a:p>
            <a:pPr>
              <a:defRPr/>
            </a:pPr>
            <a:fld id="{55326807-89D2-497F-A258-F149DD35378E}" type="slidenum">
              <a:rPr lang="en-US" altLang="ko-KR" smtClean="0"/>
              <a:pPr>
                <a:defRPr/>
              </a:pPr>
              <a:t>2</a:t>
            </a:fld>
            <a:endParaRPr lang="en-US" altLang="ko-K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내용 개체 틀 2"/>
          <p:cNvSpPr>
            <a:spLocks noGrp="1"/>
          </p:cNvSpPr>
          <p:nvPr>
            <p:ph idx="1"/>
          </p:nvPr>
        </p:nvSpPr>
        <p:spPr>
          <a:xfrm>
            <a:off x="685800" y="1428750"/>
            <a:ext cx="7772400" cy="4114800"/>
          </a:xfrm>
        </p:spPr>
        <p:txBody>
          <a:bodyPr/>
          <a:lstStyle/>
          <a:p>
            <a:pPr eaLnBrk="1" hangingPunct="1">
              <a:lnSpc>
                <a:spcPct val="90000"/>
              </a:lnSpc>
            </a:pPr>
            <a:r>
              <a:rPr lang="en-US" altLang="ko-KR" sz="2000" smtClean="0">
                <a:ea typeface="굴림" charset="-127"/>
              </a:rPr>
              <a:t>Open competition market</a:t>
            </a:r>
          </a:p>
          <a:p>
            <a:pPr eaLnBrk="1" hangingPunct="1">
              <a:lnSpc>
                <a:spcPct val="90000"/>
              </a:lnSpc>
            </a:pPr>
            <a:r>
              <a:rPr lang="en-US" altLang="ko-KR" sz="2000" smtClean="0">
                <a:ea typeface="굴림" charset="-127"/>
              </a:rPr>
              <a:t>Most competitive market</a:t>
            </a:r>
          </a:p>
          <a:p>
            <a:pPr eaLnBrk="1" hangingPunct="1">
              <a:lnSpc>
                <a:spcPct val="90000"/>
              </a:lnSpc>
            </a:pPr>
            <a:r>
              <a:rPr lang="en-US" altLang="ko-KR" sz="2000" smtClean="0">
                <a:ea typeface="굴림" charset="-127"/>
              </a:rPr>
              <a:t>Smaller market than UK and Germany in size</a:t>
            </a:r>
          </a:p>
          <a:p>
            <a:pPr eaLnBrk="1" hangingPunct="1"/>
            <a:r>
              <a:rPr lang="en-US" altLang="ko-KR" sz="2000" smtClean="0">
                <a:ea typeface="굴림" charset="-127"/>
              </a:rPr>
              <a:t>French mobile market has still strong growth potential</a:t>
            </a:r>
          </a:p>
          <a:p>
            <a:pPr lvl="1" eaLnBrk="1" hangingPunct="1"/>
            <a:r>
              <a:rPr lang="en-US" altLang="ko-KR" sz="1800" smtClean="0">
                <a:ea typeface="굴림" charset="-127"/>
              </a:rPr>
              <a:t>82% of mobile penetration at end December 2006</a:t>
            </a:r>
          </a:p>
          <a:p>
            <a:pPr lvl="1" eaLnBrk="1" hangingPunct="1"/>
            <a:r>
              <a:rPr lang="en-US" altLang="ko-KR" sz="1800" smtClean="0">
                <a:ea typeface="굴림" charset="-127"/>
              </a:rPr>
              <a:t>12 million potential new customers</a:t>
            </a:r>
            <a:endParaRPr lang="ko-KR" altLang="en-US" sz="1800" smtClean="0">
              <a:ea typeface="굴림" charset="-127"/>
            </a:endParaRPr>
          </a:p>
        </p:txBody>
      </p:sp>
      <p:sp>
        <p:nvSpPr>
          <p:cNvPr id="12291" name="제목 1"/>
          <p:cNvSpPr>
            <a:spLocks noGrp="1"/>
          </p:cNvSpPr>
          <p:nvPr>
            <p:ph type="title"/>
          </p:nvPr>
        </p:nvSpPr>
        <p:spPr>
          <a:xfrm>
            <a:off x="685800" y="71438"/>
            <a:ext cx="7772400" cy="1143000"/>
          </a:xfrm>
        </p:spPr>
        <p:txBody>
          <a:bodyPr/>
          <a:lstStyle/>
          <a:p>
            <a:pPr eaLnBrk="1" hangingPunct="1"/>
            <a:r>
              <a:rPr lang="en-US" altLang="ko-KR" smtClean="0">
                <a:ea typeface="굴림" charset="-127"/>
              </a:rPr>
              <a:t>Mobile Market in France</a:t>
            </a:r>
            <a:endParaRPr lang="ko-KR" altLang="en-US" smtClean="0">
              <a:ea typeface="굴림" charset="-127"/>
            </a:endParaRPr>
          </a:p>
        </p:txBody>
      </p:sp>
      <p:grpSp>
        <p:nvGrpSpPr>
          <p:cNvPr id="31748" name="그룹 8"/>
          <p:cNvGrpSpPr>
            <a:grpSpLocks/>
          </p:cNvGrpSpPr>
          <p:nvPr/>
        </p:nvGrpSpPr>
        <p:grpSpPr bwMode="auto">
          <a:xfrm>
            <a:off x="642938" y="3943350"/>
            <a:ext cx="8001000" cy="2914650"/>
            <a:chOff x="285720" y="2928934"/>
            <a:chExt cx="8259717" cy="3129434"/>
          </a:xfrm>
        </p:grpSpPr>
        <p:grpSp>
          <p:nvGrpSpPr>
            <p:cNvPr id="31749" name="그룹 6"/>
            <p:cNvGrpSpPr>
              <a:grpSpLocks/>
            </p:cNvGrpSpPr>
            <p:nvPr/>
          </p:nvGrpSpPr>
          <p:grpSpPr bwMode="auto">
            <a:xfrm>
              <a:off x="285720" y="2928934"/>
              <a:ext cx="8259717" cy="2928945"/>
              <a:chOff x="285720" y="2928934"/>
              <a:chExt cx="8259717" cy="2928945"/>
            </a:xfrm>
          </p:grpSpPr>
          <p:pic>
            <p:nvPicPr>
              <p:cNvPr id="31751" name="Picture 2"/>
              <p:cNvPicPr>
                <a:picLocks noChangeAspect="1" noChangeArrowheads="1"/>
              </p:cNvPicPr>
              <p:nvPr/>
            </p:nvPicPr>
            <p:blipFill>
              <a:blip r:embed="rId3"/>
              <a:srcRect/>
              <a:stretch>
                <a:fillRect/>
              </a:stretch>
            </p:blipFill>
            <p:spPr bwMode="auto">
              <a:xfrm>
                <a:off x="285720" y="3143248"/>
                <a:ext cx="8259717" cy="2714631"/>
              </a:xfrm>
              <a:prstGeom prst="rect">
                <a:avLst/>
              </a:prstGeom>
              <a:noFill/>
              <a:ln w="9525">
                <a:noFill/>
                <a:miter lim="800000"/>
                <a:headEnd/>
                <a:tailEnd/>
              </a:ln>
            </p:spPr>
          </p:pic>
          <p:pic>
            <p:nvPicPr>
              <p:cNvPr id="31752" name="Picture 3"/>
              <p:cNvPicPr>
                <a:picLocks noChangeAspect="1" noChangeArrowheads="1"/>
              </p:cNvPicPr>
              <p:nvPr/>
            </p:nvPicPr>
            <p:blipFill>
              <a:blip r:embed="rId4"/>
              <a:srcRect/>
              <a:stretch>
                <a:fillRect/>
              </a:stretch>
            </p:blipFill>
            <p:spPr bwMode="auto">
              <a:xfrm>
                <a:off x="1671646" y="2928934"/>
                <a:ext cx="5472122" cy="171004"/>
              </a:xfrm>
              <a:prstGeom prst="rect">
                <a:avLst/>
              </a:prstGeom>
              <a:noFill/>
              <a:ln w="9525">
                <a:noFill/>
                <a:miter lim="800000"/>
                <a:headEnd/>
                <a:tailEnd/>
              </a:ln>
            </p:spPr>
          </p:pic>
        </p:grpSp>
        <p:pic>
          <p:nvPicPr>
            <p:cNvPr id="31750" name="Picture 4"/>
            <p:cNvPicPr>
              <a:picLocks noChangeAspect="1" noChangeArrowheads="1"/>
            </p:cNvPicPr>
            <p:nvPr/>
          </p:nvPicPr>
          <p:blipFill>
            <a:blip r:embed="rId5"/>
            <a:srcRect/>
            <a:stretch>
              <a:fillRect/>
            </a:stretch>
          </p:blipFill>
          <p:spPr bwMode="auto">
            <a:xfrm>
              <a:off x="6143636" y="5929330"/>
              <a:ext cx="1909766" cy="12903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defRPr/>
            </a:pPr>
            <a:r>
              <a:rPr lang="en-US" altLang="ko-KR" sz="4000" dirty="0"/>
              <a:t>Issue </a:t>
            </a:r>
            <a:r>
              <a:rPr lang="en-US" altLang="ko-KR" sz="4000" dirty="0" smtClean="0"/>
              <a:t>–Convergence of broadcasting and communication </a:t>
            </a:r>
            <a:r>
              <a:rPr lang="en-US" altLang="ko-KR" sz="4000" dirty="0"/>
              <a:t>Law</a:t>
            </a:r>
          </a:p>
        </p:txBody>
      </p:sp>
      <p:sp>
        <p:nvSpPr>
          <p:cNvPr id="23555" name="Rectangle 3"/>
          <p:cNvSpPr>
            <a:spLocks noGrp="1" noChangeArrowheads="1"/>
          </p:cNvSpPr>
          <p:nvPr>
            <p:ph type="body" idx="1"/>
          </p:nvPr>
        </p:nvSpPr>
        <p:spPr>
          <a:xfrm>
            <a:off x="457200" y="1600200"/>
            <a:ext cx="8229600" cy="4972050"/>
          </a:xfrm>
          <a:ln>
            <a:noFill/>
          </a:ln>
        </p:spPr>
        <p:style>
          <a:lnRef idx="2">
            <a:schemeClr val="accent1"/>
          </a:lnRef>
          <a:fillRef idx="1001">
            <a:schemeClr val="lt1"/>
          </a:fillRef>
          <a:effectRef idx="0">
            <a:schemeClr val="accent1"/>
          </a:effectRef>
          <a:fontRef idx="minor">
            <a:schemeClr val="dk1"/>
          </a:fontRef>
        </p:style>
        <p:txBody>
          <a:bodyPr>
            <a:normAutofit/>
          </a:bodyPr>
          <a:lstStyle/>
          <a:p>
            <a:pPr eaLnBrk="1" hangingPunct="1">
              <a:lnSpc>
                <a:spcPct val="90000"/>
              </a:lnSpc>
            </a:pPr>
            <a:r>
              <a:rPr lang="en-US" altLang="ko-KR" sz="2800" smtClean="0">
                <a:solidFill>
                  <a:srgbClr val="1C1C1C"/>
                </a:solidFill>
                <a:ea typeface="굴림" charset="-127"/>
              </a:rPr>
              <a:t>Background</a:t>
            </a:r>
          </a:p>
          <a:p>
            <a:pPr lvl="1" eaLnBrk="1" hangingPunct="1">
              <a:lnSpc>
                <a:spcPct val="90000"/>
              </a:lnSpc>
            </a:pPr>
            <a:r>
              <a:rPr lang="en-US" altLang="ko-KR" sz="2000" smtClean="0">
                <a:solidFill>
                  <a:srgbClr val="1C1C1C"/>
                </a:solidFill>
                <a:ea typeface="굴림" charset="-127"/>
              </a:rPr>
              <a:t>ART &amp; CSA had first meeting in 2002</a:t>
            </a:r>
          </a:p>
          <a:p>
            <a:pPr lvl="1" eaLnBrk="1" hangingPunct="1">
              <a:lnSpc>
                <a:spcPct val="90000"/>
              </a:lnSpc>
            </a:pPr>
            <a:r>
              <a:rPr lang="en-US" altLang="ko-KR" sz="2000" smtClean="0">
                <a:solidFill>
                  <a:srgbClr val="1C1C1C"/>
                </a:solidFill>
                <a:ea typeface="굴림" charset="-127"/>
              </a:rPr>
              <a:t>They prepare for fusing communication and broadcasting</a:t>
            </a:r>
          </a:p>
          <a:p>
            <a:pPr lvl="1" eaLnBrk="1" hangingPunct="1">
              <a:lnSpc>
                <a:spcPct val="90000"/>
              </a:lnSpc>
            </a:pPr>
            <a:r>
              <a:rPr lang="en-US" altLang="ko-KR" sz="2000" smtClean="0">
                <a:solidFill>
                  <a:srgbClr val="1C1C1C"/>
                </a:solidFill>
                <a:ea typeface="굴림" charset="-127"/>
              </a:rPr>
              <a:t>MCC(Ministere de la Culture et de la Communication) establish law for eletrical and visual communication service</a:t>
            </a:r>
          </a:p>
          <a:p>
            <a:pPr lvl="1" eaLnBrk="1" hangingPunct="1">
              <a:lnSpc>
                <a:spcPct val="90000"/>
              </a:lnSpc>
            </a:pPr>
            <a:endParaRPr lang="en-US" altLang="ko-KR" sz="2000" smtClean="0">
              <a:solidFill>
                <a:srgbClr val="1C1C1C"/>
              </a:solidFill>
              <a:ea typeface="굴림" charset="-127"/>
            </a:endParaRPr>
          </a:p>
          <a:p>
            <a:pPr eaLnBrk="1" hangingPunct="1">
              <a:lnSpc>
                <a:spcPct val="90000"/>
              </a:lnSpc>
            </a:pPr>
            <a:r>
              <a:rPr lang="en-US" altLang="ko-KR" sz="2800" smtClean="0">
                <a:solidFill>
                  <a:srgbClr val="FF0000"/>
                </a:solidFill>
                <a:ea typeface="굴림" charset="-127"/>
              </a:rPr>
              <a:t>NEW LAW </a:t>
            </a:r>
            <a:r>
              <a:rPr lang="en-US" altLang="ko-KR" sz="2800" smtClean="0">
                <a:solidFill>
                  <a:srgbClr val="1C1C1C"/>
                </a:solidFill>
                <a:ea typeface="굴림" charset="-127"/>
              </a:rPr>
              <a:t>: </a:t>
            </a:r>
            <a:r>
              <a:rPr lang="en-US" altLang="ko-KR" sz="2800" smtClean="0">
                <a:solidFill>
                  <a:srgbClr val="1C1C1C"/>
                </a:solidFill>
                <a:effectLst>
                  <a:outerShdw blurRad="38100" dist="38100" dir="2700000" algn="tl">
                    <a:srgbClr val="C0C0C0"/>
                  </a:outerShdw>
                </a:effectLst>
                <a:ea typeface="굴림" charset="-127"/>
              </a:rPr>
              <a:t>‘Electrical communication law’</a:t>
            </a:r>
          </a:p>
          <a:p>
            <a:pPr lvl="1" eaLnBrk="1" hangingPunct="1"/>
            <a:r>
              <a:rPr lang="en-US" altLang="ko-KR" sz="2000" smtClean="0">
                <a:solidFill>
                  <a:srgbClr val="1C1C1C"/>
                </a:solidFill>
                <a:ea typeface="굴림" charset="-127"/>
              </a:rPr>
              <a:t>Substitutes ‘communication’ and ‘broadcast’ into ‘eletrical and visual communication’</a:t>
            </a:r>
          </a:p>
          <a:p>
            <a:pPr lvl="1" eaLnBrk="1" hangingPunct="1"/>
            <a:r>
              <a:rPr lang="en-US" altLang="ko-KR" sz="2000" smtClean="0">
                <a:solidFill>
                  <a:srgbClr val="1C1C1C"/>
                </a:solidFill>
                <a:ea typeface="굴림" charset="-127"/>
              </a:rPr>
              <a:t>Relaxation of entry and network</a:t>
            </a:r>
          </a:p>
          <a:p>
            <a:pPr lvl="1" eaLnBrk="1" hangingPunct="1"/>
            <a:r>
              <a:rPr lang="en-US" altLang="ko-KR" sz="2000" smtClean="0">
                <a:solidFill>
                  <a:srgbClr val="1C1C1C"/>
                </a:solidFill>
                <a:ea typeface="굴림" charset="-127"/>
              </a:rPr>
              <a:t>Abolish the regulations</a:t>
            </a:r>
          </a:p>
          <a:p>
            <a:pPr lvl="1" eaLnBrk="1" hangingPunct="1"/>
            <a:endParaRPr lang="en-US" altLang="ko-KR" sz="2000" smtClean="0">
              <a:solidFill>
                <a:srgbClr val="1C1C1C"/>
              </a:solidFill>
              <a:ea typeface="굴림" charset="-127"/>
            </a:endParaRPr>
          </a:p>
          <a:p>
            <a:pPr eaLnBrk="1" hangingPunct="1">
              <a:lnSpc>
                <a:spcPct val="90000"/>
              </a:lnSpc>
            </a:pPr>
            <a:r>
              <a:rPr lang="en-US" altLang="ko-KR" sz="2400" smtClean="0">
                <a:solidFill>
                  <a:srgbClr val="1C1C1C"/>
                </a:solidFill>
                <a:ea typeface="굴림" charset="-127"/>
              </a:rPr>
              <a:t>Now : It is on ratifying process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ltLang="ko-KR" dirty="0"/>
              <a:t>New regulator in </a:t>
            </a:r>
            <a:r>
              <a:rPr lang="en-US" altLang="ko-KR" dirty="0" smtClean="0"/>
              <a:t>the new </a:t>
            </a:r>
            <a:r>
              <a:rPr lang="en-US" altLang="ko-KR" dirty="0"/>
              <a:t>law</a:t>
            </a:r>
          </a:p>
        </p:txBody>
      </p:sp>
      <p:graphicFrame>
        <p:nvGraphicFramePr>
          <p:cNvPr id="5" name="표 개체 틀 4"/>
          <p:cNvGraphicFramePr>
            <a:graphicFrameLocks noGrp="1"/>
          </p:cNvGraphicFramePr>
          <p:nvPr>
            <p:ph type="tbl" idx="1"/>
          </p:nvPr>
        </p:nvGraphicFramePr>
        <p:xfrm>
          <a:off x="214282" y="1857364"/>
          <a:ext cx="8629963" cy="4214844"/>
        </p:xfrm>
        <a:graphic>
          <a:graphicData uri="http://schemas.openxmlformats.org/drawingml/2006/table">
            <a:tbl>
              <a:tblPr>
                <a:tableStyleId>{35758FB7-9AC5-4552-8A53-C91805E547FA}</a:tableStyleId>
              </a:tblPr>
              <a:tblGrid>
                <a:gridCol w="2628710"/>
                <a:gridCol w="1999803"/>
                <a:gridCol w="2000725"/>
                <a:gridCol w="2000725"/>
              </a:tblGrid>
              <a:tr h="1053711">
                <a:tc>
                  <a:txBody>
                    <a:bodyPr/>
                    <a:lstStyle/>
                    <a:p>
                      <a:pPr algn="ctr" latinLnBrk="1">
                        <a:spcAft>
                          <a:spcPts val="0"/>
                        </a:spcAft>
                      </a:pPr>
                      <a:endParaRPr lang="ko-KR" sz="1800" kern="100" dirty="0">
                        <a:latin typeface="바탕"/>
                        <a:cs typeface="Times New Roman"/>
                      </a:endParaRPr>
                    </a:p>
                  </a:txBody>
                  <a:tcPr marL="68580" marR="68580" marT="0" marB="0" anchor="ctr"/>
                </a:tc>
                <a:tc>
                  <a:txBody>
                    <a:bodyPr/>
                    <a:lstStyle/>
                    <a:p>
                      <a:pPr algn="ctr" latinLnBrk="1">
                        <a:spcAft>
                          <a:spcPts val="0"/>
                        </a:spcAft>
                      </a:pPr>
                      <a:r>
                        <a:rPr lang="en-US" sz="1800" b="1" kern="100" dirty="0" smtClean="0">
                          <a:latin typeface="+mj-lt"/>
                        </a:rPr>
                        <a:t>Communication</a:t>
                      </a:r>
                    </a:p>
                    <a:p>
                      <a:pPr algn="ctr" latinLnBrk="1">
                        <a:spcAft>
                          <a:spcPts val="0"/>
                        </a:spcAft>
                      </a:pPr>
                      <a:r>
                        <a:rPr lang="en-US" sz="1800" b="1" kern="100" dirty="0" smtClean="0">
                          <a:latin typeface="+mj-lt"/>
                        </a:rPr>
                        <a:t>Law</a:t>
                      </a:r>
                      <a:endParaRPr lang="ko-KR" sz="1800" b="1" kern="100" dirty="0">
                        <a:latin typeface="+mj-lt"/>
                        <a:cs typeface="Times New Roman"/>
                      </a:endParaRPr>
                    </a:p>
                  </a:txBody>
                  <a:tcPr marL="68580" marR="68580" marT="0" marB="0" anchor="ctr"/>
                </a:tc>
                <a:tc>
                  <a:txBody>
                    <a:bodyPr/>
                    <a:lstStyle/>
                    <a:p>
                      <a:pPr algn="ctr" latinLnBrk="1">
                        <a:spcAft>
                          <a:spcPts val="0"/>
                        </a:spcAft>
                      </a:pPr>
                      <a:r>
                        <a:rPr lang="en-US" sz="1800" b="1" kern="100" dirty="0" smtClean="0">
                          <a:latin typeface="+mj-lt"/>
                        </a:rPr>
                        <a:t>Broadcasting</a:t>
                      </a:r>
                    </a:p>
                    <a:p>
                      <a:pPr algn="ctr" latinLnBrk="1">
                        <a:spcAft>
                          <a:spcPts val="0"/>
                        </a:spcAft>
                      </a:pPr>
                      <a:r>
                        <a:rPr lang="en-US" sz="1800" b="1" kern="100" dirty="0" smtClean="0">
                          <a:latin typeface="+mj-lt"/>
                        </a:rPr>
                        <a:t>Law</a:t>
                      </a:r>
                      <a:endParaRPr lang="ko-KR" sz="1800" b="1" kern="100" dirty="0">
                        <a:latin typeface="+mj-lt"/>
                        <a:cs typeface="Times New Roman"/>
                      </a:endParaRPr>
                    </a:p>
                  </a:txBody>
                  <a:tcPr marL="68580" marR="68580" marT="0" marB="0" anchor="ctr"/>
                </a:tc>
                <a:tc>
                  <a:txBody>
                    <a:bodyPr/>
                    <a:lstStyle/>
                    <a:p>
                      <a:pPr algn="ctr" latinLnBrk="1">
                        <a:spcAft>
                          <a:spcPts val="0"/>
                        </a:spcAft>
                      </a:pPr>
                      <a:r>
                        <a:rPr lang="en-US" sz="1800" b="1" kern="100" dirty="0" smtClean="0">
                          <a:latin typeface="+mj-lt"/>
                        </a:rPr>
                        <a:t>Electrical</a:t>
                      </a:r>
                      <a:endParaRPr lang="en-US" sz="1800" b="1" kern="100" baseline="0" dirty="0" smtClean="0">
                        <a:latin typeface="+mj-lt"/>
                      </a:endParaRPr>
                    </a:p>
                    <a:p>
                      <a:pPr algn="ctr" latinLnBrk="1">
                        <a:spcAft>
                          <a:spcPts val="0"/>
                        </a:spcAft>
                      </a:pPr>
                      <a:r>
                        <a:rPr lang="en-US" sz="1800" b="1" kern="100" dirty="0" smtClean="0">
                          <a:latin typeface="+mj-lt"/>
                        </a:rPr>
                        <a:t>Communication</a:t>
                      </a:r>
                    </a:p>
                    <a:p>
                      <a:pPr algn="ctr" latinLnBrk="1">
                        <a:spcAft>
                          <a:spcPts val="0"/>
                        </a:spcAft>
                      </a:pPr>
                      <a:r>
                        <a:rPr lang="en-US" sz="1800" b="1" kern="100" dirty="0" smtClean="0">
                          <a:latin typeface="+mj-lt"/>
                        </a:rPr>
                        <a:t>Law</a:t>
                      </a:r>
                      <a:endParaRPr lang="ko-KR" sz="1800" b="1" kern="100" dirty="0">
                        <a:latin typeface="+mj-lt"/>
                        <a:cs typeface="Times New Roman"/>
                      </a:endParaRPr>
                    </a:p>
                  </a:txBody>
                  <a:tcPr marL="68580" marR="68580" marT="0" marB="0" anchor="ctr"/>
                </a:tc>
              </a:tr>
              <a:tr h="1053711">
                <a:tc>
                  <a:txBody>
                    <a:bodyPr/>
                    <a:lstStyle/>
                    <a:p>
                      <a:pPr algn="ctr" latinLnBrk="1">
                        <a:spcAft>
                          <a:spcPts val="0"/>
                        </a:spcAft>
                      </a:pPr>
                      <a:r>
                        <a:rPr lang="en-US" sz="1800" b="1" kern="100" dirty="0" smtClean="0">
                          <a:latin typeface="+mj-lt"/>
                        </a:rPr>
                        <a:t>Ministry in </a:t>
                      </a:r>
                      <a:r>
                        <a:rPr lang="en-US" sz="1800" b="1" kern="100" dirty="0">
                          <a:latin typeface="+mj-lt"/>
                        </a:rPr>
                        <a:t>charge</a:t>
                      </a:r>
                      <a:endParaRPr lang="ko-KR" sz="1800" b="1" kern="100" dirty="0">
                        <a:latin typeface="+mj-lt"/>
                        <a:cs typeface="Times New Roman"/>
                      </a:endParaRPr>
                    </a:p>
                  </a:txBody>
                  <a:tcPr marL="68580" marR="68580" marT="0" marB="0" anchor="ctr"/>
                </a:tc>
                <a:tc>
                  <a:txBody>
                    <a:bodyPr/>
                    <a:lstStyle/>
                    <a:p>
                      <a:pPr algn="ctr" latinLnBrk="1">
                        <a:spcAft>
                          <a:spcPts val="0"/>
                        </a:spcAft>
                      </a:pPr>
                      <a:r>
                        <a:rPr lang="en-US" sz="2400" b="0" kern="100" dirty="0"/>
                        <a:t>MEFI</a:t>
                      </a:r>
                      <a:endParaRPr lang="ko-KR" sz="2400" b="0" kern="100" dirty="0">
                        <a:latin typeface="바탕"/>
                        <a:cs typeface="Times New Roman"/>
                      </a:endParaRPr>
                    </a:p>
                  </a:txBody>
                  <a:tcPr marL="68580" marR="68580" marT="0" marB="0" anchor="ctr"/>
                </a:tc>
                <a:tc>
                  <a:txBody>
                    <a:bodyPr/>
                    <a:lstStyle/>
                    <a:p>
                      <a:pPr algn="ctr" latinLnBrk="1">
                        <a:spcAft>
                          <a:spcPts val="0"/>
                        </a:spcAft>
                      </a:pPr>
                      <a:r>
                        <a:rPr lang="en-US" sz="2400" b="0" kern="100" dirty="0"/>
                        <a:t>MCC</a:t>
                      </a:r>
                      <a:endParaRPr lang="ko-KR" sz="2400" b="0" kern="100" dirty="0">
                        <a:latin typeface="바탕"/>
                        <a:cs typeface="Times New Roman"/>
                      </a:endParaRPr>
                    </a:p>
                  </a:txBody>
                  <a:tcPr marL="68580" marR="68580" marT="0" marB="0" anchor="ctr"/>
                </a:tc>
                <a:tc>
                  <a:txBody>
                    <a:bodyPr/>
                    <a:lstStyle/>
                    <a:p>
                      <a:pPr algn="ctr" latinLnBrk="1">
                        <a:spcAft>
                          <a:spcPts val="0"/>
                        </a:spcAft>
                      </a:pPr>
                      <a:r>
                        <a:rPr lang="en-US" sz="2400" b="0" kern="100" dirty="0"/>
                        <a:t>MCC</a:t>
                      </a:r>
                      <a:endParaRPr lang="ko-KR" sz="2400" b="0" kern="100" dirty="0">
                        <a:latin typeface="바탕"/>
                        <a:cs typeface="Times New Roman"/>
                      </a:endParaRPr>
                    </a:p>
                  </a:txBody>
                  <a:tcPr marL="68580" marR="68580" marT="0" marB="0" anchor="ctr"/>
                </a:tc>
              </a:tr>
              <a:tr h="1053711">
                <a:tc>
                  <a:txBody>
                    <a:bodyPr/>
                    <a:lstStyle/>
                    <a:p>
                      <a:pPr algn="ctr" latinLnBrk="1">
                        <a:spcAft>
                          <a:spcPts val="0"/>
                        </a:spcAft>
                      </a:pPr>
                      <a:r>
                        <a:rPr lang="en-US" sz="1800" b="1" kern="100" dirty="0">
                          <a:latin typeface="+mj-lt"/>
                        </a:rPr>
                        <a:t>Market regulation</a:t>
                      </a:r>
                      <a:endParaRPr lang="ko-KR" sz="1800" b="1" kern="100" dirty="0">
                        <a:latin typeface="+mj-lt"/>
                        <a:cs typeface="Times New Roman"/>
                      </a:endParaRPr>
                    </a:p>
                  </a:txBody>
                  <a:tcPr marL="68580" marR="68580" marT="0" marB="0" anchor="ctr"/>
                </a:tc>
                <a:tc>
                  <a:txBody>
                    <a:bodyPr/>
                    <a:lstStyle/>
                    <a:p>
                      <a:pPr algn="ctr" latinLnBrk="1">
                        <a:spcAft>
                          <a:spcPts val="0"/>
                        </a:spcAft>
                      </a:pPr>
                      <a:r>
                        <a:rPr lang="en-US" sz="2400" b="0" kern="100" dirty="0"/>
                        <a:t>ART</a:t>
                      </a:r>
                      <a:endParaRPr lang="ko-KR" sz="2400" b="0" kern="100" dirty="0">
                        <a:latin typeface="바탕"/>
                        <a:cs typeface="Times New Roman"/>
                      </a:endParaRPr>
                    </a:p>
                  </a:txBody>
                  <a:tcPr marL="68580" marR="68580" marT="0" marB="0" anchor="ctr"/>
                </a:tc>
                <a:tc>
                  <a:txBody>
                    <a:bodyPr/>
                    <a:lstStyle/>
                    <a:p>
                      <a:pPr algn="ctr" latinLnBrk="1">
                        <a:spcAft>
                          <a:spcPts val="0"/>
                        </a:spcAft>
                      </a:pPr>
                      <a:r>
                        <a:rPr lang="en-US" sz="2400" b="0" kern="100" dirty="0"/>
                        <a:t>ART</a:t>
                      </a:r>
                      <a:endParaRPr lang="ko-KR" sz="2400" b="0" kern="100" dirty="0">
                        <a:latin typeface="바탕"/>
                        <a:cs typeface="Times New Roman"/>
                      </a:endParaRPr>
                    </a:p>
                  </a:txBody>
                  <a:tcPr marL="68580" marR="68580" marT="0" marB="0" anchor="ctr"/>
                </a:tc>
                <a:tc>
                  <a:txBody>
                    <a:bodyPr/>
                    <a:lstStyle/>
                    <a:p>
                      <a:pPr algn="ctr" latinLnBrk="1">
                        <a:spcAft>
                          <a:spcPts val="0"/>
                        </a:spcAft>
                      </a:pPr>
                      <a:r>
                        <a:rPr lang="en-US" sz="2400" b="0" kern="100" dirty="0"/>
                        <a:t>CSA</a:t>
                      </a:r>
                      <a:endParaRPr lang="ko-KR" sz="2400" b="0" kern="100" dirty="0">
                        <a:latin typeface="바탕"/>
                        <a:cs typeface="Times New Roman"/>
                      </a:endParaRPr>
                    </a:p>
                  </a:txBody>
                  <a:tcPr marL="68580" marR="68580" marT="0" marB="0" anchor="ctr"/>
                </a:tc>
              </a:tr>
              <a:tr h="1053711">
                <a:tc>
                  <a:txBody>
                    <a:bodyPr/>
                    <a:lstStyle/>
                    <a:p>
                      <a:pPr algn="ctr" latinLnBrk="1">
                        <a:spcAft>
                          <a:spcPts val="0"/>
                        </a:spcAft>
                      </a:pPr>
                      <a:r>
                        <a:rPr lang="en-US" sz="1800" b="1" kern="100" dirty="0">
                          <a:latin typeface="+mj-lt"/>
                        </a:rPr>
                        <a:t>Contents regulation</a:t>
                      </a:r>
                      <a:endParaRPr lang="ko-KR" sz="1800" b="1" kern="100" dirty="0">
                        <a:latin typeface="+mj-lt"/>
                        <a:cs typeface="Times New Roman"/>
                      </a:endParaRPr>
                    </a:p>
                  </a:txBody>
                  <a:tcPr marL="68580" marR="68580" marT="0" marB="0" anchor="ctr"/>
                </a:tc>
                <a:tc>
                  <a:txBody>
                    <a:bodyPr/>
                    <a:lstStyle/>
                    <a:p>
                      <a:pPr algn="ctr" latinLnBrk="1">
                        <a:spcAft>
                          <a:spcPts val="0"/>
                        </a:spcAft>
                      </a:pPr>
                      <a:r>
                        <a:rPr lang="en-US" sz="2400" b="0" kern="100"/>
                        <a:t>-</a:t>
                      </a:r>
                      <a:endParaRPr lang="ko-KR" sz="2400" b="0" kern="100">
                        <a:latin typeface="바탕"/>
                        <a:cs typeface="Times New Roman"/>
                      </a:endParaRPr>
                    </a:p>
                  </a:txBody>
                  <a:tcPr marL="68580" marR="68580" marT="0" marB="0" anchor="ctr"/>
                </a:tc>
                <a:tc>
                  <a:txBody>
                    <a:bodyPr/>
                    <a:lstStyle/>
                    <a:p>
                      <a:pPr algn="ctr" latinLnBrk="1">
                        <a:spcAft>
                          <a:spcPts val="0"/>
                        </a:spcAft>
                      </a:pPr>
                      <a:r>
                        <a:rPr lang="en-US" sz="2400" b="0" kern="100" dirty="0"/>
                        <a:t>CSA</a:t>
                      </a:r>
                      <a:endParaRPr lang="ko-KR" sz="2400" b="0" kern="100" dirty="0">
                        <a:latin typeface="바탕"/>
                        <a:cs typeface="Times New Roman"/>
                      </a:endParaRPr>
                    </a:p>
                  </a:txBody>
                  <a:tcPr marL="68580" marR="68580" marT="0" marB="0" anchor="ctr"/>
                </a:tc>
                <a:tc>
                  <a:txBody>
                    <a:bodyPr/>
                    <a:lstStyle/>
                    <a:p>
                      <a:pPr algn="ctr" latinLnBrk="1">
                        <a:spcAft>
                          <a:spcPts val="0"/>
                        </a:spcAft>
                      </a:pPr>
                      <a:r>
                        <a:rPr lang="en-US" sz="2400" b="0" kern="100" dirty="0"/>
                        <a:t>CSA</a:t>
                      </a:r>
                      <a:endParaRPr lang="ko-KR" sz="2400" b="0" kern="100" dirty="0">
                        <a:latin typeface="바탕"/>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defRPr/>
            </a:pPr>
            <a:r>
              <a:rPr lang="en-US" altLang="ko-KR" sz="4000" dirty="0" smtClean="0"/>
              <a:t>Progress of the Law Establishment</a:t>
            </a:r>
            <a:endParaRPr lang="en-US" altLang="ko-KR" sz="4000" dirty="0"/>
          </a:p>
        </p:txBody>
      </p:sp>
      <p:graphicFrame>
        <p:nvGraphicFramePr>
          <p:cNvPr id="31959" name="Group 215"/>
          <p:cNvGraphicFramePr>
            <a:graphicFrameLocks noGrp="1"/>
          </p:cNvGraphicFramePr>
          <p:nvPr/>
        </p:nvGraphicFramePr>
        <p:xfrm>
          <a:off x="357188" y="1498600"/>
          <a:ext cx="8202612" cy="4789809"/>
        </p:xfrm>
        <a:graphic>
          <a:graphicData uri="http://schemas.openxmlformats.org/drawingml/2006/table">
            <a:tbl>
              <a:tblPr/>
              <a:tblGrid>
                <a:gridCol w="1096962"/>
                <a:gridCol w="4367213"/>
                <a:gridCol w="2738437"/>
              </a:tblGrid>
              <a:tr h="44767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1C1C1C"/>
                          </a:solidFill>
                          <a:effectLst/>
                          <a:latin typeface="Arial" charset="0"/>
                          <a:ea typeface="굴림" charset="-127"/>
                        </a:rPr>
                        <a:t>Date</a:t>
                      </a:r>
                      <a:endParaRPr kumimoji="1" lang="en-US" altLang="ko-KR" sz="2400" b="1"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1C1C1C"/>
                          </a:solidFill>
                          <a:effectLst/>
                          <a:latin typeface="Arial" charset="0"/>
                          <a:ea typeface="굴림" charset="-127"/>
                        </a:rPr>
                        <a:t>Process</a:t>
                      </a:r>
                      <a:endParaRPr kumimoji="1" lang="en-US" altLang="ko-KR" sz="2400" b="1"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1" i="0" u="none" strike="noStrike" cap="none" normalizeH="0" baseline="0" smtClean="0">
                          <a:ln>
                            <a:noFill/>
                          </a:ln>
                          <a:solidFill>
                            <a:srgbClr val="1C1C1C"/>
                          </a:solidFill>
                          <a:effectLst/>
                          <a:latin typeface="Arial" charset="0"/>
                          <a:ea typeface="굴림" charset="-127"/>
                        </a:rPr>
                        <a:t>Subject</a:t>
                      </a:r>
                      <a:endParaRPr kumimoji="1" lang="en-US" altLang="ko-KR" sz="2400" b="1"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481013">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’02.7.31</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~’02.9.20</a:t>
                      </a:r>
                      <a:endParaRPr kumimoji="1" lang="en-US" altLang="ko-KR" sz="36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Public research</a:t>
                      </a:r>
                    </a:p>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for ‘law for electrical and visual communication’ </a:t>
                      </a: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MCC</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3762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’03.3.21</a:t>
                      </a:r>
                      <a:endParaRPr kumimoji="1" lang="en-US" altLang="ko-KR" sz="3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Opinion submission of both councils</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ART,CSA</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3762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’03.4.1</a:t>
                      </a:r>
                      <a:endParaRPr kumimoji="1" lang="en-US" altLang="ko-KR" sz="3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Pre-document for law</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Secretary of MCC</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3762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’03.4.29</a:t>
                      </a:r>
                      <a:endParaRPr kumimoji="1" lang="en-US" altLang="ko-KR" sz="3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ART opinion submission</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ART</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3762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’03.5.14</a:t>
                      </a:r>
                      <a:endParaRPr kumimoji="1" lang="en-US" altLang="ko-KR" sz="3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Second pre-document for law</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MCC</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3762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’03.5.27</a:t>
                      </a:r>
                      <a:endParaRPr kumimoji="1" lang="en-US" altLang="ko-KR" sz="3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CSA opinion submission</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CSA</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3762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‘04.2.4</a:t>
                      </a:r>
                      <a:endParaRPr kumimoji="1" lang="en-US" altLang="ko-KR" sz="3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Alfred Trassy-Paillogues report</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The lower house</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2174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’04.2.4</a:t>
                      </a:r>
                      <a:endParaRPr kumimoji="1" lang="en-US" altLang="ko-KR" sz="3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Emmanuel Hamelin opinion</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Standing committee</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of the-lower house</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61118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’04.2.11</a:t>
                      </a:r>
                    </a:p>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~’04.2.12</a:t>
                      </a:r>
                      <a:endParaRPr kumimoji="1" lang="en-US" altLang="ko-KR" sz="3600" b="0" i="0" u="none" strike="noStrike" cap="none" normalizeH="0" baseline="0" smtClean="0">
                        <a:ln>
                          <a:noFill/>
                        </a:ln>
                        <a:solidFill>
                          <a:schemeClr val="tx1"/>
                        </a:solidFill>
                        <a:effectLst/>
                        <a:latin typeface="굴림" charset="-127"/>
                        <a:ea typeface="굴림" charset="-127"/>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Examination of the lower house</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The lower house</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r h="376238">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600" b="0" i="0" u="none" strike="noStrike" cap="none" normalizeH="0" baseline="0" smtClean="0">
                          <a:ln>
                            <a:noFill/>
                          </a:ln>
                          <a:solidFill>
                            <a:srgbClr val="1C1C1C"/>
                          </a:solidFill>
                          <a:effectLst/>
                          <a:latin typeface="Arial" charset="0"/>
                          <a:ea typeface="굴림" charset="-127"/>
                        </a:rPr>
                        <a:t>04.4.15~</a:t>
                      </a:r>
                      <a:endParaRPr kumimoji="1" lang="en-US" altLang="ko-KR" sz="36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179388" marR="0" lvl="0" indent="0" algn="l"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Examination of the upper house</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1" lang="en-US" altLang="ko-KR" sz="1400" b="0" i="0" u="none" strike="noStrike" cap="none" normalizeH="0" baseline="0" smtClean="0">
                          <a:ln>
                            <a:noFill/>
                          </a:ln>
                          <a:solidFill>
                            <a:srgbClr val="1C1C1C"/>
                          </a:solidFill>
                          <a:effectLst/>
                          <a:latin typeface="Arial" charset="0"/>
                          <a:ea typeface="굴림" charset="-127"/>
                        </a:rPr>
                        <a:t>The upper house</a:t>
                      </a:r>
                      <a:endParaRPr kumimoji="1" lang="en-US" altLang="ko-KR" sz="3200" b="0" i="0" u="none" strike="noStrike" cap="none" normalizeH="0" baseline="0" smtClean="0">
                        <a:ln>
                          <a:noFill/>
                        </a:ln>
                        <a:solidFill>
                          <a:schemeClr val="tx1"/>
                        </a:solidFill>
                        <a:effectLst/>
                        <a:latin typeface="굴림" charset="-127"/>
                        <a:ea typeface="굴림" charset="-127"/>
                        <a:cs typeface="Times New Roman" pitchFamily="18" charset="0"/>
                      </a:endParaRPr>
                    </a:p>
                  </a:txBody>
                  <a:tcPr anchor="ctr" horzOverflow="overflow">
                    <a:lnL w="12700" cap="flat" cmpd="sng" algn="ctr">
                      <a:solidFill>
                        <a:srgbClr val="F5AEAB"/>
                      </a:solidFill>
                      <a:prstDash val="solid"/>
                      <a:round/>
                      <a:headEnd type="none" w="med" len="med"/>
                      <a:tailEnd type="none" w="med" len="med"/>
                    </a:lnL>
                    <a:lnR w="12700" cap="flat" cmpd="sng" algn="ctr">
                      <a:solidFill>
                        <a:srgbClr val="F5AEAB"/>
                      </a:solidFill>
                      <a:prstDash val="solid"/>
                      <a:round/>
                      <a:headEnd type="none" w="med" len="med"/>
                      <a:tailEnd type="none" w="med" len="med"/>
                    </a:lnR>
                    <a:lnT w="12700" cap="flat" cmpd="sng" algn="ctr">
                      <a:solidFill>
                        <a:srgbClr val="F5AEAB"/>
                      </a:solidFill>
                      <a:prstDash val="solid"/>
                      <a:round/>
                      <a:headEnd type="none" w="med" len="med"/>
                      <a:tailEnd type="none" w="med" len="med"/>
                    </a:lnT>
                    <a:lnB w="12700" cap="flat" cmpd="sng" algn="ctr">
                      <a:solidFill>
                        <a:srgbClr val="F5AEAB"/>
                      </a:solidFill>
                      <a:prstDash val="solid"/>
                      <a:round/>
                      <a:headEnd type="none" w="med" len="med"/>
                      <a:tailEnd type="none" w="med" len="med"/>
                    </a:lnB>
                    <a:lnTlToBr>
                      <a:noFill/>
                    </a:lnTlToBr>
                    <a:lnBlToTr>
                      <a:noFill/>
                    </a:lnBlToTr>
                    <a:solidFill>
                      <a:srgbClr val="FDF2F1"/>
                    </a:solidFill>
                  </a:tcPr>
                </a:tc>
              </a:tr>
            </a:tbl>
          </a:graphicData>
        </a:graphic>
      </p:graphicFrame>
      <p:sp>
        <p:nvSpPr>
          <p:cNvPr id="34869" name="Rectangle 214"/>
          <p:cNvSpPr>
            <a:spLocks noChangeArrowheads="1"/>
          </p:cNvSpPr>
          <p:nvPr/>
        </p:nvSpPr>
        <p:spPr bwMode="auto">
          <a:xfrm>
            <a:off x="6286500" y="6286500"/>
            <a:ext cx="2308225" cy="228600"/>
          </a:xfrm>
          <a:prstGeom prst="rect">
            <a:avLst/>
          </a:prstGeom>
          <a:noFill/>
          <a:ln w="9525">
            <a:noFill/>
            <a:miter lim="800000"/>
            <a:headEnd/>
            <a:tailEnd/>
          </a:ln>
        </p:spPr>
        <p:txBody>
          <a:bodyPr wrap="none" anchor="ctr">
            <a:spAutoFit/>
          </a:bodyPr>
          <a:lstStyle/>
          <a:p>
            <a:pPr algn="r"/>
            <a:r>
              <a:rPr lang="en-US" altLang="ko-KR" sz="900">
                <a:latin typeface="바탕" pitchFamily="18" charset="-127"/>
                <a:ea typeface="바탕" pitchFamily="18" charset="-127"/>
                <a:cs typeface="Times New Roman" pitchFamily="18" charset="0"/>
              </a:rPr>
              <a:t>&lt;Source: KISDI, Taesun Park, 2004.4&gt;</a:t>
            </a:r>
            <a:endParaRPr lang="en-US" altLang="ko-KR">
              <a:ea typeface="바탕" pitchFamily="18" charset="-127"/>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1073216" y="2300646"/>
            <a:ext cx="7772400" cy="1500187"/>
          </a:xfrm>
        </p:spPr>
        <p:txBody>
          <a:bodyPr/>
          <a:lstStyle/>
          <a:p>
            <a:r>
              <a:rPr lang="en-US" altLang="ko-KR" sz="7200" dirty="0" smtClean="0"/>
              <a:t>United Kingdom</a:t>
            </a:r>
            <a:endParaRPr lang="ko-KR" altLang="en-US" sz="7200" dirty="0"/>
          </a:p>
        </p:txBody>
      </p:sp>
      <p:sp>
        <p:nvSpPr>
          <p:cNvPr id="4" name="바닥글 개체 틀 3"/>
          <p:cNvSpPr>
            <a:spLocks noGrp="1"/>
          </p:cNvSpPr>
          <p:nvPr>
            <p:ph type="ftr" sz="quarter" idx="10"/>
          </p:nvPr>
        </p:nvSpPr>
        <p:spPr/>
        <p:txBody>
          <a:bodyPr/>
          <a:lstStyle/>
          <a:p>
            <a:pPr>
              <a:defRPr/>
            </a:pPr>
            <a:r>
              <a:rPr lang="en-US" altLang="ko-KR" smtClean="0"/>
              <a:t>Information and Communications University</a:t>
            </a:r>
            <a:endParaRPr lang="en-US" altLang="ko-KR"/>
          </a:p>
        </p:txBody>
      </p:sp>
      <p:sp>
        <p:nvSpPr>
          <p:cNvPr id="5" name="슬라이드 번호 개체 틀 4"/>
          <p:cNvSpPr>
            <a:spLocks noGrp="1"/>
          </p:cNvSpPr>
          <p:nvPr>
            <p:ph type="sldNum" sz="quarter" idx="11"/>
          </p:nvPr>
        </p:nvSpPr>
        <p:spPr/>
        <p:txBody>
          <a:bodyPr/>
          <a:lstStyle/>
          <a:p>
            <a:pPr>
              <a:defRPr/>
            </a:pPr>
            <a:fld id="{55326807-89D2-497F-A258-F149DD35378E}" type="slidenum">
              <a:rPr lang="en-US" altLang="ko-KR" smtClean="0"/>
              <a:pPr>
                <a:defRPr/>
              </a:pPr>
              <a:t>24</a:t>
            </a:fld>
            <a:endParaRPr lang="en-US" altLang="ko-K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dirty="0" smtClean="0"/>
              <a:t>History and Regulation (</a:t>
            </a:r>
            <a:r>
              <a:rPr lang="en-US" altLang="ko-KR" sz="3600" dirty="0" smtClean="0"/>
              <a:t>1850-1960)</a:t>
            </a:r>
            <a:endParaRPr lang="ko-KR" altLang="en-US" sz="3600" dirty="0"/>
          </a:p>
        </p:txBody>
      </p:sp>
      <p:sp>
        <p:nvSpPr>
          <p:cNvPr id="4" name="왼쪽/오른쪽 화살표 3"/>
          <p:cNvSpPr/>
          <p:nvPr/>
        </p:nvSpPr>
        <p:spPr>
          <a:xfrm>
            <a:off x="214282" y="3456708"/>
            <a:ext cx="8715436" cy="285752"/>
          </a:xfrm>
          <a:prstGeom prst="leftRightArrow">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ko-KR" altLang="en-US"/>
          </a:p>
        </p:txBody>
      </p:sp>
      <p:cxnSp>
        <p:nvCxnSpPr>
          <p:cNvPr id="8" name="직선 연결선 7"/>
          <p:cNvCxnSpPr/>
          <p:nvPr/>
        </p:nvCxnSpPr>
        <p:spPr>
          <a:xfrm rot="5400000">
            <a:off x="1000100"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직선 연결선 8"/>
          <p:cNvCxnSpPr/>
          <p:nvPr/>
        </p:nvCxnSpPr>
        <p:spPr>
          <a:xfrm rot="5400000">
            <a:off x="1839596"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직선 연결선 9"/>
          <p:cNvCxnSpPr/>
          <p:nvPr/>
        </p:nvCxnSpPr>
        <p:spPr>
          <a:xfrm rot="5400000">
            <a:off x="7716066"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직선 연결선 10"/>
          <p:cNvCxnSpPr/>
          <p:nvPr/>
        </p:nvCxnSpPr>
        <p:spPr>
          <a:xfrm rot="5400000">
            <a:off x="6876572"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직선 연결선 11"/>
          <p:cNvCxnSpPr/>
          <p:nvPr/>
        </p:nvCxnSpPr>
        <p:spPr>
          <a:xfrm rot="5400000">
            <a:off x="2679092"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직선 연결선 12"/>
          <p:cNvCxnSpPr/>
          <p:nvPr/>
        </p:nvCxnSpPr>
        <p:spPr>
          <a:xfrm rot="5400000">
            <a:off x="3518588"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직선 연결선 13"/>
          <p:cNvCxnSpPr/>
          <p:nvPr/>
        </p:nvCxnSpPr>
        <p:spPr>
          <a:xfrm rot="5400000">
            <a:off x="4358084"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직선 연결선 14"/>
          <p:cNvCxnSpPr/>
          <p:nvPr/>
        </p:nvCxnSpPr>
        <p:spPr>
          <a:xfrm rot="5400000">
            <a:off x="5197580"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직선 연결선 15"/>
          <p:cNvCxnSpPr/>
          <p:nvPr/>
        </p:nvCxnSpPr>
        <p:spPr>
          <a:xfrm rot="5400000">
            <a:off x="6037076"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sp>
        <p:nvSpPr>
          <p:cNvPr id="17" name="직사각형 16"/>
          <p:cNvSpPr/>
          <p:nvPr/>
        </p:nvSpPr>
        <p:spPr>
          <a:xfrm>
            <a:off x="76240" y="3000372"/>
            <a:ext cx="780984"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ko-KR"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1850</a:t>
            </a:r>
            <a:endParaRPr lang="en-US" altLang="ko-KR"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직사각형 17"/>
          <p:cNvSpPr/>
          <p:nvPr/>
        </p:nvSpPr>
        <p:spPr>
          <a:xfrm>
            <a:off x="8291610" y="3000372"/>
            <a:ext cx="755336"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ko-KR"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1960</a:t>
            </a:r>
            <a:endParaRPr lang="en-US" altLang="ko-KR"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포인트가 5개인 별 18"/>
          <p:cNvSpPr/>
          <p:nvPr/>
        </p:nvSpPr>
        <p:spPr>
          <a:xfrm>
            <a:off x="1178855" y="3303200"/>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4" name="포인트가 5개인 별 23"/>
          <p:cNvSpPr/>
          <p:nvPr/>
        </p:nvSpPr>
        <p:spPr>
          <a:xfrm>
            <a:off x="2649154" y="3313833"/>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5" name="모서리가 둥근 직사각형 24"/>
          <p:cNvSpPr/>
          <p:nvPr/>
        </p:nvSpPr>
        <p:spPr>
          <a:xfrm>
            <a:off x="388400" y="4346718"/>
            <a:ext cx="3643338" cy="714380"/>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1869</a:t>
            </a:r>
            <a:endParaRPr lang="en-US" altLang="ko-KR" dirty="0" smtClean="0"/>
          </a:p>
          <a:p>
            <a:r>
              <a:rPr lang="en-US" altLang="ko-KR" dirty="0" smtClean="0"/>
              <a:t>Post Office </a:t>
            </a:r>
            <a:endParaRPr lang="en-US" altLang="ko-KR" dirty="0" smtClean="0"/>
          </a:p>
        </p:txBody>
      </p:sp>
      <p:sp>
        <p:nvSpPr>
          <p:cNvPr id="26" name="모서리가 둥근 직사각형 25"/>
          <p:cNvSpPr/>
          <p:nvPr/>
        </p:nvSpPr>
        <p:spPr>
          <a:xfrm>
            <a:off x="-1" y="2186637"/>
            <a:ext cx="3147237" cy="769213"/>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1880</a:t>
            </a:r>
            <a:endParaRPr lang="en-US" altLang="ko-KR" dirty="0" smtClean="0"/>
          </a:p>
          <a:p>
            <a:r>
              <a:rPr lang="en-US" altLang="ko-KR" dirty="0" smtClean="0"/>
              <a:t>Widen PO’s</a:t>
            </a:r>
            <a:r>
              <a:rPr lang="en-US" altLang="ko-KR" dirty="0" smtClean="0"/>
              <a:t> area </a:t>
            </a:r>
          </a:p>
          <a:p>
            <a:r>
              <a:rPr lang="en-US" altLang="ko-KR" dirty="0" smtClean="0"/>
              <a:t>to telephone service</a:t>
            </a:r>
            <a:endParaRPr lang="ko-KR" altLang="en-US" dirty="0"/>
          </a:p>
        </p:txBody>
      </p:sp>
      <p:sp>
        <p:nvSpPr>
          <p:cNvPr id="31" name="포인트가 5개인 별 30"/>
          <p:cNvSpPr/>
          <p:nvPr/>
        </p:nvSpPr>
        <p:spPr>
          <a:xfrm>
            <a:off x="3512390" y="3324465"/>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32" name="포인트가 5개인 별 31"/>
          <p:cNvSpPr/>
          <p:nvPr/>
        </p:nvSpPr>
        <p:spPr>
          <a:xfrm>
            <a:off x="4484605" y="3292566"/>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33" name="모서리가 둥근 직사각형 32"/>
          <p:cNvSpPr/>
          <p:nvPr/>
        </p:nvSpPr>
        <p:spPr>
          <a:xfrm>
            <a:off x="2977117" y="5237542"/>
            <a:ext cx="3286148" cy="857256"/>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1888</a:t>
            </a:r>
            <a:endParaRPr lang="en-US" altLang="ko-KR" dirty="0" smtClean="0"/>
          </a:p>
          <a:p>
            <a:r>
              <a:rPr lang="en-US" altLang="ko-KR" dirty="0" smtClean="0"/>
              <a:t>Private telephone company made</a:t>
            </a:r>
            <a:endParaRPr lang="en-US" altLang="ko-KR" dirty="0" smtClean="0"/>
          </a:p>
        </p:txBody>
      </p:sp>
      <p:sp>
        <p:nvSpPr>
          <p:cNvPr id="35" name="모서리가 둥근 직사각형 34"/>
          <p:cNvSpPr/>
          <p:nvPr/>
        </p:nvSpPr>
        <p:spPr>
          <a:xfrm>
            <a:off x="4693595" y="4381294"/>
            <a:ext cx="4227122" cy="849924"/>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1912</a:t>
            </a:r>
            <a:endParaRPr lang="en-US" altLang="ko-KR" dirty="0" smtClean="0"/>
          </a:p>
          <a:p>
            <a:r>
              <a:rPr lang="en-US" altLang="ko-KR" dirty="0" smtClean="0"/>
              <a:t>Foundation the m</a:t>
            </a:r>
            <a:r>
              <a:rPr lang="en-US" altLang="ko-KR" dirty="0" smtClean="0"/>
              <a:t>onopoly system in all service by government</a:t>
            </a:r>
            <a:endParaRPr lang="en-US" altLang="ko-KR" dirty="0" smtClean="0"/>
          </a:p>
        </p:txBody>
      </p:sp>
      <p:sp>
        <p:nvSpPr>
          <p:cNvPr id="36" name="포인트가 5개인 별 35"/>
          <p:cNvSpPr/>
          <p:nvPr/>
        </p:nvSpPr>
        <p:spPr>
          <a:xfrm>
            <a:off x="6226698" y="3292567"/>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cxnSp>
        <p:nvCxnSpPr>
          <p:cNvPr id="44" name="구부러진 연결선 43"/>
          <p:cNvCxnSpPr>
            <a:stCxn id="19" idx="2"/>
            <a:endCxn id="25" idx="1"/>
          </p:cNvCxnSpPr>
          <p:nvPr/>
        </p:nvCxnSpPr>
        <p:spPr>
          <a:xfrm rot="5400000">
            <a:off x="374236" y="3817428"/>
            <a:ext cx="900644" cy="872316"/>
          </a:xfrm>
          <a:prstGeom prst="curvedConnector4">
            <a:avLst>
              <a:gd name="adj1" fmla="val 30170"/>
              <a:gd name="adj2" fmla="val 126206"/>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hape 49"/>
          <p:cNvCxnSpPr>
            <a:stCxn id="24" idx="0"/>
            <a:endCxn id="26" idx="2"/>
          </p:cNvCxnSpPr>
          <p:nvPr/>
        </p:nvCxnSpPr>
        <p:spPr>
          <a:xfrm rot="16200000" flipV="1">
            <a:off x="2039552" y="2489917"/>
            <a:ext cx="357983" cy="128985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7" name="구부러진 연결선 56"/>
          <p:cNvCxnSpPr>
            <a:stCxn id="31" idx="2"/>
            <a:endCxn id="33" idx="0"/>
          </p:cNvCxnSpPr>
          <p:nvPr/>
        </p:nvCxnSpPr>
        <p:spPr>
          <a:xfrm rot="16200000" flipH="1">
            <a:off x="3400715" y="4018065"/>
            <a:ext cx="1413013" cy="102594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1" name="Shape 60"/>
          <p:cNvCxnSpPr>
            <a:stCxn id="32" idx="0"/>
          </p:cNvCxnSpPr>
          <p:nvPr/>
        </p:nvCxnSpPr>
        <p:spPr>
          <a:xfrm rot="5400000" flipH="1" flipV="1">
            <a:off x="4647857" y="2858058"/>
            <a:ext cx="485571" cy="383447"/>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3" name="Shape 62"/>
          <p:cNvCxnSpPr>
            <a:stCxn id="36" idx="3"/>
            <a:endCxn id="35" idx="0"/>
          </p:cNvCxnSpPr>
          <p:nvPr/>
        </p:nvCxnSpPr>
        <p:spPr>
          <a:xfrm rot="16200000" flipH="1">
            <a:off x="6395979" y="3970116"/>
            <a:ext cx="588663" cy="233691"/>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96" name="모서리가 둥근 직사각형 95"/>
          <p:cNvSpPr/>
          <p:nvPr/>
        </p:nvSpPr>
        <p:spPr>
          <a:xfrm>
            <a:off x="3806439" y="1579254"/>
            <a:ext cx="4143404" cy="1214446"/>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1892</a:t>
            </a:r>
            <a:endParaRPr lang="en-US" altLang="ko-KR" dirty="0" smtClean="0"/>
          </a:p>
          <a:p>
            <a:r>
              <a:rPr lang="en-US" altLang="ko-KR" dirty="0" err="1" smtClean="0"/>
              <a:t>Naionalization</a:t>
            </a:r>
            <a:r>
              <a:rPr lang="en-US" altLang="ko-KR" dirty="0" smtClean="0"/>
              <a:t> in long distance telephone service</a:t>
            </a:r>
            <a:endParaRPr lang="en-US" altLang="ko-K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par>
                                <p:cTn id="8" presetID="1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slide(fromBottom)">
                                      <p:cBhvr>
                                        <p:cTn id="10" dur="500"/>
                                        <p:tgtEl>
                                          <p:spTgt spid="4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lide(fromBottom)">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4"/>
                                        </p:tgtEl>
                                        <p:attrNameLst>
                                          <p:attrName>style.visibility</p:attrName>
                                        </p:attrNameLst>
                                      </p:cBhvr>
                                      <p:to>
                                        <p:strVal val="hidden"/>
                                      </p:to>
                                    </p:set>
                                  </p:childTnLst>
                                </p:cTn>
                              </p:par>
                              <p:par>
                                <p:cTn id="20" presetID="1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cTn>
                              </p:par>
                              <p:par>
                                <p:cTn id="23" presetID="12" presetClass="entr" presetSubtype="4"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slide(fromBottom)">
                                      <p:cBhvr>
                                        <p:cTn id="25" dur="500"/>
                                        <p:tgtEl>
                                          <p:spTgt spid="5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lide(fromBottom)">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0"/>
                                        </p:tgtEl>
                                        <p:attrNameLst>
                                          <p:attrName>style.visibility</p:attrName>
                                        </p:attrNameLst>
                                      </p:cBhvr>
                                      <p:to>
                                        <p:strVal val="hidden"/>
                                      </p:to>
                                    </p:set>
                                  </p:childTnLst>
                                </p:cTn>
                              </p:par>
                              <p:par>
                                <p:cTn id="35" presetID="1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slide(fromBottom)">
                                      <p:cBhvr>
                                        <p:cTn id="37" dur="500"/>
                                        <p:tgtEl>
                                          <p:spTgt spid="33"/>
                                        </p:tgtEl>
                                      </p:cBhvr>
                                    </p:animEffect>
                                  </p:childTnLst>
                                </p:cTn>
                              </p:par>
                              <p:par>
                                <p:cTn id="38" presetID="12" presetClass="entr" presetSubtype="4"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lide(fromBottom)">
                                      <p:cBhvr>
                                        <p:cTn id="40" dur="500"/>
                                        <p:tgtEl>
                                          <p:spTgt spid="5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slide(fromBottom)">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3"/>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57"/>
                                        </p:tgtEl>
                                        <p:attrNameLst>
                                          <p:attrName>style.visibility</p:attrName>
                                        </p:attrNameLst>
                                      </p:cBhvr>
                                      <p:to>
                                        <p:strVal val="hidden"/>
                                      </p:to>
                                    </p:set>
                                  </p:childTnLst>
                                </p:cTn>
                              </p:par>
                              <p:par>
                                <p:cTn id="50" presetID="12" presetClass="entr" presetSubtype="4"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slide(fromBottom)">
                                      <p:cBhvr>
                                        <p:cTn id="52" dur="500"/>
                                        <p:tgtEl>
                                          <p:spTgt spid="61"/>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slide(fromBottom)">
                                      <p:cBhvr>
                                        <p:cTn id="55" dur="500"/>
                                        <p:tgtEl>
                                          <p:spTgt spid="32"/>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slide(fromBottom)">
                                      <p:cBhvr>
                                        <p:cTn id="58" dur="500"/>
                                        <p:tgtEl>
                                          <p:spTgt spid="9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96"/>
                                        </p:tgtEl>
                                        <p:attrNameLst>
                                          <p:attrName>style.visibility</p:attrName>
                                        </p:attrNameLst>
                                      </p:cBhvr>
                                      <p:to>
                                        <p:strVal val="hidden"/>
                                      </p:to>
                                    </p:set>
                                  </p:childTnLst>
                                </p:cTn>
                              </p:par>
                              <p:par>
                                <p:cTn id="63" presetID="12" presetClass="entr" presetSubtype="4"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lide(fromBottom)">
                                      <p:cBhvr>
                                        <p:cTn id="65" dur="500"/>
                                        <p:tgtEl>
                                          <p:spTgt spid="35"/>
                                        </p:tgtEl>
                                      </p:cBhvr>
                                    </p:animEffect>
                                  </p:childTnLst>
                                </p:cTn>
                              </p:par>
                              <p:par>
                                <p:cTn id="66" presetID="1" presetClass="exit" presetSubtype="0" fill="hold" nodeType="withEffect">
                                  <p:stCondLst>
                                    <p:cond delay="0"/>
                                  </p:stCondLst>
                                  <p:childTnLst>
                                    <p:set>
                                      <p:cBhvr>
                                        <p:cTn id="67" dur="1" fill="hold">
                                          <p:stCondLst>
                                            <p:cond delay="0"/>
                                          </p:stCondLst>
                                        </p:cTn>
                                        <p:tgtEl>
                                          <p:spTgt spid="61"/>
                                        </p:tgtEl>
                                        <p:attrNameLst>
                                          <p:attrName>style.visibility</p:attrName>
                                        </p:attrNameLst>
                                      </p:cBhvr>
                                      <p:to>
                                        <p:strVal val="hidden"/>
                                      </p:to>
                                    </p:set>
                                  </p:childTnLst>
                                </p:cTn>
                              </p:par>
                              <p:par>
                                <p:cTn id="68" presetID="12" presetClass="entr" presetSubtype="4" fill="hold"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slide(fromBottom)">
                                      <p:cBhvr>
                                        <p:cTn id="70" dur="500"/>
                                        <p:tgtEl>
                                          <p:spTgt spid="63"/>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slide(fromBottom)">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35"/>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5" grpId="1" animBg="1"/>
      <p:bldP spid="26" grpId="0" animBg="1"/>
      <p:bldP spid="26" grpId="1" animBg="1"/>
      <p:bldP spid="31" grpId="0" animBg="1"/>
      <p:bldP spid="32" grpId="0" animBg="1"/>
      <p:bldP spid="33" grpId="0" animBg="1"/>
      <p:bldP spid="33" grpId="1" animBg="1"/>
      <p:bldP spid="35" grpId="0" animBg="1"/>
      <p:bldP spid="35" grpId="1" animBg="1"/>
      <p:bldP spid="36" grpId="0" animBg="1"/>
      <p:bldP spid="96" grpId="0" animBg="1"/>
      <p:bldP spid="9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dirty="0" smtClean="0"/>
              <a:t>History and Regulation (1960-1995)</a:t>
            </a:r>
            <a:endParaRPr lang="ko-KR" altLang="en-US" sz="3600" dirty="0"/>
          </a:p>
        </p:txBody>
      </p:sp>
      <p:sp>
        <p:nvSpPr>
          <p:cNvPr id="4" name="왼쪽/오른쪽 화살표 3"/>
          <p:cNvSpPr/>
          <p:nvPr/>
        </p:nvSpPr>
        <p:spPr>
          <a:xfrm>
            <a:off x="214282" y="3456708"/>
            <a:ext cx="8715436" cy="285752"/>
          </a:xfrm>
          <a:prstGeom prst="leftRightArrow">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ko-KR" altLang="en-US"/>
          </a:p>
        </p:txBody>
      </p:sp>
      <p:cxnSp>
        <p:nvCxnSpPr>
          <p:cNvPr id="8" name="직선 연결선 7"/>
          <p:cNvCxnSpPr/>
          <p:nvPr/>
        </p:nvCxnSpPr>
        <p:spPr>
          <a:xfrm rot="5400000">
            <a:off x="1829575"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직선 연결선 8"/>
          <p:cNvCxnSpPr/>
          <p:nvPr/>
        </p:nvCxnSpPr>
        <p:spPr>
          <a:xfrm rot="5400000">
            <a:off x="3515512"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직선 연결선 9"/>
          <p:cNvCxnSpPr/>
          <p:nvPr/>
        </p:nvCxnSpPr>
        <p:spPr>
          <a:xfrm rot="5400000">
            <a:off x="6887386"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직선 연결선 11"/>
          <p:cNvCxnSpPr/>
          <p:nvPr/>
        </p:nvCxnSpPr>
        <p:spPr>
          <a:xfrm rot="5400000">
            <a:off x="5201449"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sp>
        <p:nvSpPr>
          <p:cNvPr id="17" name="직사각형 16"/>
          <p:cNvSpPr/>
          <p:nvPr/>
        </p:nvSpPr>
        <p:spPr>
          <a:xfrm>
            <a:off x="76240" y="3000372"/>
            <a:ext cx="780984"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ko-KR"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1960</a:t>
            </a:r>
            <a:endParaRPr lang="en-US" altLang="ko-KR"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직사각형 17"/>
          <p:cNvSpPr/>
          <p:nvPr/>
        </p:nvSpPr>
        <p:spPr>
          <a:xfrm>
            <a:off x="8291610" y="3000372"/>
            <a:ext cx="780984"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ko-KR"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1995</a:t>
            </a:r>
            <a:endParaRPr lang="en-US" altLang="ko-KR"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2" name="포인트가 5개인 별 31"/>
          <p:cNvSpPr/>
          <p:nvPr/>
        </p:nvSpPr>
        <p:spPr>
          <a:xfrm>
            <a:off x="1307117" y="3325664"/>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36" name="모서리가 둥근 직사각형 35"/>
          <p:cNvSpPr/>
          <p:nvPr/>
        </p:nvSpPr>
        <p:spPr>
          <a:xfrm>
            <a:off x="428596" y="1428736"/>
            <a:ext cx="3357586" cy="785818"/>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1969</a:t>
            </a:r>
          </a:p>
          <a:p>
            <a:r>
              <a:rPr lang="en-US" altLang="ko-KR" dirty="0" smtClean="0"/>
              <a:t>Making General Post office</a:t>
            </a:r>
          </a:p>
        </p:txBody>
      </p:sp>
      <p:cxnSp>
        <p:nvCxnSpPr>
          <p:cNvPr id="38" name="구부러진 연결선 43"/>
          <p:cNvCxnSpPr>
            <a:stCxn id="32" idx="1"/>
            <a:endCxn id="36" idx="2"/>
          </p:cNvCxnSpPr>
          <p:nvPr/>
        </p:nvCxnSpPr>
        <p:spPr>
          <a:xfrm rot="10800000" flipH="1">
            <a:off x="1307117" y="2214554"/>
            <a:ext cx="800272" cy="1302118"/>
          </a:xfrm>
          <a:prstGeom prst="curvedConnector4">
            <a:avLst>
              <a:gd name="adj1" fmla="val -28565"/>
              <a:gd name="adj2" fmla="val 57335"/>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포인트가 5개인 별 45"/>
          <p:cNvSpPr/>
          <p:nvPr/>
        </p:nvSpPr>
        <p:spPr>
          <a:xfrm>
            <a:off x="6107086" y="3307390"/>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47" name="모서리가 둥근 직사각형 46"/>
          <p:cNvSpPr/>
          <p:nvPr/>
        </p:nvSpPr>
        <p:spPr>
          <a:xfrm>
            <a:off x="4000496" y="1404481"/>
            <a:ext cx="3857652" cy="857256"/>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1984</a:t>
            </a:r>
          </a:p>
          <a:p>
            <a:r>
              <a:rPr lang="en-US" altLang="ko-KR" dirty="0" smtClean="0"/>
              <a:t>-British telecom(BT) was </a:t>
            </a:r>
            <a:r>
              <a:rPr lang="en-US" altLang="ko-KR" dirty="0" err="1" smtClean="0"/>
              <a:t>founed</a:t>
            </a:r>
            <a:endParaRPr lang="en-US" altLang="ko-KR" dirty="0"/>
          </a:p>
          <a:p>
            <a:endParaRPr lang="en-US" altLang="ko-KR" dirty="0" smtClean="0"/>
          </a:p>
          <a:p>
            <a:endParaRPr lang="en-US" altLang="ko-KR" dirty="0" smtClean="0"/>
          </a:p>
        </p:txBody>
      </p:sp>
      <p:cxnSp>
        <p:nvCxnSpPr>
          <p:cNvPr id="48" name="구부러진 연결선 43"/>
          <p:cNvCxnSpPr>
            <a:stCxn id="46" idx="0"/>
          </p:cNvCxnSpPr>
          <p:nvPr/>
        </p:nvCxnSpPr>
        <p:spPr>
          <a:xfrm rot="5400000" flipH="1" flipV="1">
            <a:off x="5940783" y="2858005"/>
            <a:ext cx="830002" cy="6876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60" name="모서리가 둥근 직사각형 59"/>
          <p:cNvSpPr/>
          <p:nvPr/>
        </p:nvSpPr>
        <p:spPr>
          <a:xfrm>
            <a:off x="2214546" y="4214818"/>
            <a:ext cx="6786610" cy="2357454"/>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sz="2000" dirty="0" smtClean="0"/>
              <a:t>1991</a:t>
            </a:r>
          </a:p>
          <a:p>
            <a:pPr>
              <a:buFontTx/>
              <a:buChar char="-"/>
            </a:pPr>
            <a:r>
              <a:rPr lang="en-US" altLang="ko-KR" sz="2000" dirty="0" smtClean="0"/>
              <a:t> Permit the complete competition about local service</a:t>
            </a:r>
          </a:p>
          <a:p>
            <a:pPr>
              <a:buFontTx/>
              <a:buChar char="-"/>
            </a:pPr>
            <a:r>
              <a:rPr lang="en-US" altLang="ko-KR" sz="2000" dirty="0" smtClean="0"/>
              <a:t> Start the CATV service without </a:t>
            </a:r>
            <a:r>
              <a:rPr lang="en-US" altLang="ko-KR" sz="2000" dirty="0" err="1" smtClean="0"/>
              <a:t>Oftel</a:t>
            </a:r>
            <a:r>
              <a:rPr lang="en-US" altLang="ko-KR" sz="2000" dirty="0" smtClean="0"/>
              <a:t>’ </a:t>
            </a:r>
            <a:r>
              <a:rPr lang="en-US" altLang="ko-KR" sz="2000" dirty="0" err="1" smtClean="0"/>
              <a:t>permition</a:t>
            </a:r>
            <a:endParaRPr lang="en-US" altLang="ko-KR" sz="2000" dirty="0" smtClean="0"/>
          </a:p>
          <a:p>
            <a:pPr>
              <a:buFontTx/>
              <a:buChar char="-"/>
            </a:pPr>
            <a:r>
              <a:rPr lang="en-US" altLang="ko-KR" sz="2000" dirty="0" smtClean="0"/>
              <a:t> Fixed telecom service by mobile companies</a:t>
            </a:r>
          </a:p>
          <a:p>
            <a:pPr>
              <a:buFontTx/>
              <a:buChar char="-"/>
            </a:pPr>
            <a:r>
              <a:rPr lang="en-US" altLang="ko-KR" sz="2000" dirty="0"/>
              <a:t> R</a:t>
            </a:r>
            <a:r>
              <a:rPr lang="en-US" altLang="ko-KR" sz="2000" dirty="0" smtClean="0"/>
              <a:t>eadjustment of service fee on BT</a:t>
            </a:r>
          </a:p>
          <a:p>
            <a:pPr>
              <a:buFontTx/>
              <a:buChar char="-"/>
            </a:pPr>
            <a:r>
              <a:rPr lang="en-US" altLang="ko-KR" sz="2000" dirty="0"/>
              <a:t> </a:t>
            </a:r>
            <a:r>
              <a:rPr lang="en-US" altLang="ko-KR" sz="2000" dirty="0" smtClean="0"/>
              <a:t>Selling the stock of BT(48%)</a:t>
            </a:r>
          </a:p>
        </p:txBody>
      </p:sp>
      <p:cxnSp>
        <p:nvCxnSpPr>
          <p:cNvPr id="61" name="구부러진 연결선 43"/>
          <p:cNvCxnSpPr>
            <a:stCxn id="63" idx="2"/>
            <a:endCxn id="60" idx="0"/>
          </p:cNvCxnSpPr>
          <p:nvPr/>
        </p:nvCxnSpPr>
        <p:spPr>
          <a:xfrm rot="5400000">
            <a:off x="6631053" y="2762986"/>
            <a:ext cx="428630" cy="2475034"/>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63" name="포인트가 5개인 별 62"/>
          <p:cNvSpPr/>
          <p:nvPr/>
        </p:nvSpPr>
        <p:spPr>
          <a:xfrm>
            <a:off x="8001024" y="3286124"/>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35" name="포인트가 5개인 별 34"/>
          <p:cNvSpPr/>
          <p:nvPr/>
        </p:nvSpPr>
        <p:spPr>
          <a:xfrm>
            <a:off x="5759187" y="3318274"/>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cxnSp>
        <p:nvCxnSpPr>
          <p:cNvPr id="43" name="구부러진 연결선 43"/>
          <p:cNvCxnSpPr>
            <a:stCxn id="35" idx="0"/>
          </p:cNvCxnSpPr>
          <p:nvPr/>
        </p:nvCxnSpPr>
        <p:spPr>
          <a:xfrm rot="5400000" flipH="1" flipV="1">
            <a:off x="5623294" y="2732153"/>
            <a:ext cx="936328" cy="235914"/>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5" name="모서리가 둥근 직사각형 44"/>
          <p:cNvSpPr/>
          <p:nvPr/>
        </p:nvSpPr>
        <p:spPr>
          <a:xfrm>
            <a:off x="4512857" y="1489878"/>
            <a:ext cx="3857652" cy="857256"/>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1985</a:t>
            </a:r>
            <a:endParaRPr lang="en-US" altLang="ko-KR" dirty="0" smtClean="0"/>
          </a:p>
          <a:p>
            <a:r>
              <a:rPr lang="en-US" altLang="ko-KR" dirty="0" smtClean="0"/>
              <a:t>BT and Mercury started </a:t>
            </a:r>
          </a:p>
          <a:p>
            <a:r>
              <a:rPr lang="en-US" altLang="ko-KR" dirty="0" smtClean="0"/>
              <a:t>their cellular service</a:t>
            </a:r>
            <a:endParaRPr lang="en-US" altLang="ko-KR" dirty="0" smtClean="0"/>
          </a:p>
        </p:txBody>
      </p:sp>
      <p:sp>
        <p:nvSpPr>
          <p:cNvPr id="25" name="포인트가 5개인 별 24"/>
          <p:cNvSpPr/>
          <p:nvPr/>
        </p:nvSpPr>
        <p:spPr>
          <a:xfrm>
            <a:off x="5379450" y="3300048"/>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9" name="모서리가 둥근 직사각형 28"/>
          <p:cNvSpPr/>
          <p:nvPr/>
        </p:nvSpPr>
        <p:spPr>
          <a:xfrm>
            <a:off x="3942242" y="1865562"/>
            <a:ext cx="3857652" cy="857256"/>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1982</a:t>
            </a:r>
            <a:endParaRPr lang="en-US" altLang="ko-KR" dirty="0" smtClean="0"/>
          </a:p>
          <a:p>
            <a:r>
              <a:rPr lang="en-US" altLang="ko-KR" dirty="0" smtClean="0"/>
              <a:t>Vodafone was founded</a:t>
            </a:r>
            <a:endParaRPr lang="en-US" altLang="ko-KR" dirty="0" smtClean="0"/>
          </a:p>
        </p:txBody>
      </p:sp>
      <p:cxnSp>
        <p:nvCxnSpPr>
          <p:cNvPr id="30" name="구부러진 연결선 43"/>
          <p:cNvCxnSpPr/>
          <p:nvPr/>
        </p:nvCxnSpPr>
        <p:spPr>
          <a:xfrm rot="16200000" flipV="1">
            <a:off x="5219256" y="2882754"/>
            <a:ext cx="578365" cy="25672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모서리가 둥근 직사각형 36"/>
          <p:cNvSpPr/>
          <p:nvPr/>
        </p:nvSpPr>
        <p:spPr>
          <a:xfrm>
            <a:off x="4941703" y="1727338"/>
            <a:ext cx="3857652" cy="857256"/>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1986</a:t>
            </a:r>
            <a:endParaRPr lang="en-US" altLang="ko-KR" dirty="0" smtClean="0"/>
          </a:p>
          <a:p>
            <a:r>
              <a:rPr lang="en-US" altLang="ko-KR" dirty="0" smtClean="0"/>
              <a:t>Mercury started </a:t>
            </a:r>
          </a:p>
          <a:p>
            <a:r>
              <a:rPr lang="en-US" altLang="ko-KR" dirty="0" smtClean="0"/>
              <a:t>Long distance service</a:t>
            </a:r>
            <a:endParaRPr lang="en-US" altLang="ko-KR" dirty="0" smtClean="0"/>
          </a:p>
        </p:txBody>
      </p:sp>
      <p:cxnSp>
        <p:nvCxnSpPr>
          <p:cNvPr id="39" name="구부러진 연결선 43"/>
          <p:cNvCxnSpPr/>
          <p:nvPr/>
        </p:nvCxnSpPr>
        <p:spPr>
          <a:xfrm rot="5400000" flipH="1" flipV="1">
            <a:off x="6286339" y="2909395"/>
            <a:ext cx="759120" cy="129019"/>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1" name="포인트가 5개인 별 40"/>
          <p:cNvSpPr/>
          <p:nvPr/>
        </p:nvSpPr>
        <p:spPr>
          <a:xfrm>
            <a:off x="6387076" y="3310935"/>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Bottom)">
                                      <p:cBhvr>
                                        <p:cTn id="7" dur="500"/>
                                        <p:tgtEl>
                                          <p:spTgt spid="32"/>
                                        </p:tgtEl>
                                      </p:cBhvr>
                                    </p:animEffect>
                                  </p:childTnLst>
                                </p:cTn>
                              </p:par>
                              <p:par>
                                <p:cTn id="8" presetID="1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slide(fromBottom)">
                                      <p:cBhvr>
                                        <p:cTn id="10" dur="500"/>
                                        <p:tgtEl>
                                          <p:spTgt spid="3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slide(fromBottom)">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8"/>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36"/>
                                        </p:tgtEl>
                                        <p:attrNameLst>
                                          <p:attrName>style.visibility</p:attrName>
                                        </p:attrNameLst>
                                      </p:cBhvr>
                                      <p:to>
                                        <p:strVal val="hidden"/>
                                      </p:to>
                                    </p:set>
                                  </p:childTnLst>
                                </p:cTn>
                              </p:par>
                              <p:par>
                                <p:cTn id="20" presetID="1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lide(fromBottom)">
                                      <p:cBhvr>
                                        <p:cTn id="22" dur="500"/>
                                        <p:tgtEl>
                                          <p:spTgt spid="25"/>
                                        </p:tgtEl>
                                      </p:cBhvr>
                                    </p:animEffect>
                                  </p:childTnLst>
                                </p:cTn>
                              </p:par>
                              <p:par>
                                <p:cTn id="23" presetID="1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lide(fromBottom)">
                                      <p:cBhvr>
                                        <p:cTn id="25" dur="500"/>
                                        <p:tgtEl>
                                          <p:spTgt spid="3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slide(fromBottom)">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2" presetClass="entr" presetSubtype="4"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lide(fromBottom)">
                                      <p:cBhvr>
                                        <p:cTn id="37" dur="500"/>
                                        <p:tgtEl>
                                          <p:spTgt spid="35"/>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slide(fromBottom)">
                                      <p:cBhvr>
                                        <p:cTn id="40" dur="500"/>
                                        <p:tgtEl>
                                          <p:spTgt spid="47"/>
                                        </p:tgtEl>
                                      </p:cBhvr>
                                    </p:animEffect>
                                  </p:childTnLst>
                                </p:cTn>
                              </p:par>
                              <p:par>
                                <p:cTn id="41" presetID="12" presetClass="entr" presetSubtype="4"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lide(fromBottom)">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7"/>
                                        </p:tgtEl>
                                        <p:attrNameLst>
                                          <p:attrName>style.visibility</p:attrName>
                                        </p:attrNameLst>
                                      </p:cBhvr>
                                      <p:to>
                                        <p:strVal val="hidden"/>
                                      </p:to>
                                    </p:set>
                                  </p:childTnLst>
                                </p:cTn>
                              </p:par>
                              <p:par>
                                <p:cTn id="50" presetID="1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slide(fromBottom)">
                                      <p:cBhvr>
                                        <p:cTn id="52" dur="500"/>
                                        <p:tgtEl>
                                          <p:spTgt spid="45"/>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slide(fromBottom)">
                                      <p:cBhvr>
                                        <p:cTn id="55" dur="500"/>
                                        <p:tgtEl>
                                          <p:spTgt spid="46"/>
                                        </p:tgtEl>
                                      </p:cBhvr>
                                    </p:animEffect>
                                  </p:childTnLst>
                                </p:cTn>
                              </p:par>
                              <p:par>
                                <p:cTn id="56" presetID="12" presetClass="entr" presetSubtype="4"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slide(fromBottom)">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hidden"/>
                                      </p:to>
                                    </p:set>
                                  </p:childTnLst>
                                </p:cTn>
                              </p:par>
                              <p:par>
                                <p:cTn id="65" presetID="1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slide(fromBottom)">
                                      <p:cBhvr>
                                        <p:cTn id="67" dur="500"/>
                                        <p:tgtEl>
                                          <p:spTgt spid="39"/>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slide(fromBottom)">
                                      <p:cBhvr>
                                        <p:cTn id="70" dur="500"/>
                                        <p:tgtEl>
                                          <p:spTgt spid="41"/>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lide(fromBottom)">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9"/>
                                        </p:tgtEl>
                                        <p:attrNameLst>
                                          <p:attrName>style.visibility</p:attrName>
                                        </p:attrNameLst>
                                      </p:cBhvr>
                                      <p:to>
                                        <p:strVal val="hidden"/>
                                      </p:to>
                                    </p:set>
                                  </p:childTnLst>
                                </p:cTn>
                              </p:par>
                              <p:par>
                                <p:cTn id="78" presetID="12" presetClass="entr" presetSubtype="4"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slide(fromBottom)">
                                      <p:cBhvr>
                                        <p:cTn id="80" dur="500"/>
                                        <p:tgtEl>
                                          <p:spTgt spid="60"/>
                                        </p:tgtEl>
                                      </p:cBhvr>
                                    </p:animEffect>
                                  </p:childTnLst>
                                </p:cTn>
                              </p:par>
                              <p:par>
                                <p:cTn id="81" presetID="12" presetClass="entr" presetSubtype="4"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slide(fromBottom)">
                                      <p:cBhvr>
                                        <p:cTn id="83" dur="500"/>
                                        <p:tgtEl>
                                          <p:spTgt spid="61"/>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slide(fromBottom)">
                                      <p:cBhvr>
                                        <p:cTn id="86" dur="500"/>
                                        <p:tgtEl>
                                          <p:spTgt spid="63"/>
                                        </p:tgtEl>
                                      </p:cBhvr>
                                    </p:animEffect>
                                  </p:childTnLst>
                                </p:cTn>
                              </p:par>
                              <p:par>
                                <p:cTn id="87" presetID="1" presetClass="exit" presetSubtype="0" fill="hold" grpId="1" nodeType="withEffect">
                                  <p:stCondLst>
                                    <p:cond delay="0"/>
                                  </p:stCondLst>
                                  <p:childTnLst>
                                    <p:set>
                                      <p:cBhvr>
                                        <p:cTn id="88"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6" grpId="1" animBg="1"/>
      <p:bldP spid="46" grpId="0" animBg="1"/>
      <p:bldP spid="47" grpId="0" animBg="1"/>
      <p:bldP spid="60" grpId="0" animBg="1"/>
      <p:bldP spid="63" grpId="0" animBg="1"/>
      <p:bldP spid="35" grpId="0" animBg="1"/>
      <p:bldP spid="45" grpId="0" animBg="1"/>
      <p:bldP spid="45" grpId="1" animBg="1"/>
      <p:bldP spid="25" grpId="0" animBg="1"/>
      <p:bldP spid="29" grpId="0" animBg="1"/>
      <p:bldP spid="29" grpId="1" animBg="1"/>
      <p:bldP spid="3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4000" dirty="0" smtClean="0"/>
              <a:t>Major Regulations</a:t>
            </a:r>
            <a:endParaRPr lang="ko-KR" altLang="en-US" dirty="0"/>
          </a:p>
        </p:txBody>
      </p:sp>
      <p:sp>
        <p:nvSpPr>
          <p:cNvPr id="4" name="왼쪽/오른쪽 화살표 3"/>
          <p:cNvSpPr/>
          <p:nvPr/>
        </p:nvSpPr>
        <p:spPr>
          <a:xfrm>
            <a:off x="214282" y="3456708"/>
            <a:ext cx="8715436" cy="285752"/>
          </a:xfrm>
          <a:prstGeom prst="leftRightArrow">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ko-KR" altLang="en-US"/>
          </a:p>
        </p:txBody>
      </p:sp>
      <p:cxnSp>
        <p:nvCxnSpPr>
          <p:cNvPr id="8" name="직선 연결선 7"/>
          <p:cNvCxnSpPr/>
          <p:nvPr/>
        </p:nvCxnSpPr>
        <p:spPr>
          <a:xfrm rot="5400000">
            <a:off x="986606"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직선 연결선 8"/>
          <p:cNvCxnSpPr/>
          <p:nvPr/>
        </p:nvCxnSpPr>
        <p:spPr>
          <a:xfrm rot="5400000">
            <a:off x="1829574"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직선 연결선 9"/>
          <p:cNvCxnSpPr/>
          <p:nvPr/>
        </p:nvCxnSpPr>
        <p:spPr>
          <a:xfrm rot="5400000">
            <a:off x="7730350"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직선 연결선 10"/>
          <p:cNvCxnSpPr/>
          <p:nvPr/>
        </p:nvCxnSpPr>
        <p:spPr>
          <a:xfrm rot="5400000">
            <a:off x="6887382"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직선 연결선 11"/>
          <p:cNvCxnSpPr/>
          <p:nvPr/>
        </p:nvCxnSpPr>
        <p:spPr>
          <a:xfrm rot="5400000">
            <a:off x="2672542"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직선 연결선 12"/>
          <p:cNvCxnSpPr/>
          <p:nvPr/>
        </p:nvCxnSpPr>
        <p:spPr>
          <a:xfrm rot="5400000">
            <a:off x="3515510"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직선 연결선 13"/>
          <p:cNvCxnSpPr/>
          <p:nvPr/>
        </p:nvCxnSpPr>
        <p:spPr>
          <a:xfrm rot="5400000">
            <a:off x="4358478"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직선 연결선 14"/>
          <p:cNvCxnSpPr/>
          <p:nvPr/>
        </p:nvCxnSpPr>
        <p:spPr>
          <a:xfrm rot="5400000">
            <a:off x="5201446"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직선 연결선 15"/>
          <p:cNvCxnSpPr/>
          <p:nvPr/>
        </p:nvCxnSpPr>
        <p:spPr>
          <a:xfrm rot="5400000">
            <a:off x="6044414"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sp>
        <p:nvSpPr>
          <p:cNvPr id="17" name="직사각형 16"/>
          <p:cNvSpPr/>
          <p:nvPr/>
        </p:nvSpPr>
        <p:spPr>
          <a:xfrm>
            <a:off x="76240" y="3000372"/>
            <a:ext cx="780984"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ko-KR"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1980</a:t>
            </a:r>
            <a:endParaRPr lang="en-US" altLang="ko-KR"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직사각형 17"/>
          <p:cNvSpPr/>
          <p:nvPr/>
        </p:nvSpPr>
        <p:spPr>
          <a:xfrm>
            <a:off x="8291610" y="3000372"/>
            <a:ext cx="780984"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ko-KR"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2005</a:t>
            </a:r>
            <a:endParaRPr lang="en-US" altLang="ko-KR"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포인트가 5개인 별 18"/>
          <p:cNvSpPr/>
          <p:nvPr/>
        </p:nvSpPr>
        <p:spPr>
          <a:xfrm>
            <a:off x="967866" y="3318021"/>
            <a:ext cx="428628" cy="500066"/>
          </a:xfrm>
          <a:prstGeom prst="star5">
            <a:avLst/>
          </a:prstGeom>
          <a:solidFill>
            <a:schemeClr val="accent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0" name="포인트가 5개인 별 19"/>
          <p:cNvSpPr/>
          <p:nvPr/>
        </p:nvSpPr>
        <p:spPr>
          <a:xfrm>
            <a:off x="1857356" y="3286124"/>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1" name="포인트가 5개인 별 20"/>
          <p:cNvSpPr/>
          <p:nvPr/>
        </p:nvSpPr>
        <p:spPr>
          <a:xfrm>
            <a:off x="7429520" y="3286124"/>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2" name="포인트가 5개인 별 21"/>
          <p:cNvSpPr/>
          <p:nvPr/>
        </p:nvSpPr>
        <p:spPr>
          <a:xfrm>
            <a:off x="7698660" y="3285155"/>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4" name="포인트가 5개인 별 23"/>
          <p:cNvSpPr/>
          <p:nvPr/>
        </p:nvSpPr>
        <p:spPr>
          <a:xfrm>
            <a:off x="8572528" y="3327686"/>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5" name="모서리가 둥근 직사각형 24"/>
          <p:cNvSpPr/>
          <p:nvPr/>
        </p:nvSpPr>
        <p:spPr>
          <a:xfrm>
            <a:off x="0" y="1267585"/>
            <a:ext cx="5961572" cy="1177904"/>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endParaRPr lang="en-US" dirty="0" smtClean="0"/>
          </a:p>
          <a:p>
            <a:r>
              <a:rPr lang="en-US" dirty="0" smtClean="0"/>
              <a:t>1984</a:t>
            </a:r>
          </a:p>
          <a:p>
            <a:r>
              <a:rPr lang="en-US" dirty="0" smtClean="0"/>
              <a:t>-Office telecommunications(</a:t>
            </a:r>
            <a:r>
              <a:rPr lang="en-US" dirty="0" err="1" smtClean="0"/>
              <a:t>Oftel</a:t>
            </a:r>
            <a:r>
              <a:rPr lang="en-US" dirty="0" smtClean="0"/>
              <a:t>) </a:t>
            </a:r>
            <a:r>
              <a:rPr lang="en-US" dirty="0" smtClean="0"/>
              <a:t>was </a:t>
            </a:r>
            <a:r>
              <a:rPr lang="en-US" dirty="0" smtClean="0"/>
              <a:t>made</a:t>
            </a:r>
          </a:p>
          <a:p>
            <a:pPr>
              <a:buFontTx/>
              <a:buChar char="-"/>
            </a:pPr>
            <a:r>
              <a:rPr lang="en-US" dirty="0" smtClean="0"/>
              <a:t>DTI(Department of Trade and Industry) was </a:t>
            </a:r>
            <a:r>
              <a:rPr lang="en-US" dirty="0" err="1" smtClean="0"/>
              <a:t>founed</a:t>
            </a:r>
            <a:endParaRPr lang="en-US" dirty="0" smtClean="0"/>
          </a:p>
          <a:p>
            <a:pPr>
              <a:buFontTx/>
              <a:buChar char="-"/>
            </a:pPr>
            <a:endParaRPr lang="en-US" dirty="0" smtClean="0"/>
          </a:p>
        </p:txBody>
      </p:sp>
      <p:sp>
        <p:nvSpPr>
          <p:cNvPr id="26" name="모서리가 둥근 직사각형 25"/>
          <p:cNvSpPr/>
          <p:nvPr/>
        </p:nvSpPr>
        <p:spPr>
          <a:xfrm>
            <a:off x="1839433" y="4085901"/>
            <a:ext cx="3857652" cy="1285860"/>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1991</a:t>
            </a:r>
          </a:p>
          <a:p>
            <a:r>
              <a:rPr lang="en-US" b="1" dirty="0" smtClean="0"/>
              <a:t>Publish the ‘Competition and Selection’ : Starting the complete competition </a:t>
            </a:r>
            <a:endParaRPr lang="en-US" b="1" dirty="0"/>
          </a:p>
        </p:txBody>
      </p:sp>
      <p:sp>
        <p:nvSpPr>
          <p:cNvPr id="28" name="모서리가 둥근 직사각형 27"/>
          <p:cNvSpPr/>
          <p:nvPr/>
        </p:nvSpPr>
        <p:spPr>
          <a:xfrm>
            <a:off x="2643174" y="1214422"/>
            <a:ext cx="5214974" cy="1000132"/>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December 2003</a:t>
            </a:r>
          </a:p>
          <a:p>
            <a:pPr>
              <a:buFontTx/>
              <a:buChar char="-"/>
            </a:pPr>
            <a:r>
              <a:rPr lang="en-US" dirty="0" smtClean="0"/>
              <a:t>Office </a:t>
            </a:r>
            <a:r>
              <a:rPr lang="en-US" dirty="0" smtClean="0"/>
              <a:t>communications(</a:t>
            </a:r>
            <a:r>
              <a:rPr lang="en-US" dirty="0" err="1" smtClean="0"/>
              <a:t>Ofcom</a:t>
            </a:r>
            <a:r>
              <a:rPr lang="en-US" dirty="0" smtClean="0"/>
              <a:t>) </a:t>
            </a:r>
            <a:endParaRPr lang="en-US" dirty="0" smtClean="0"/>
          </a:p>
          <a:p>
            <a:r>
              <a:rPr lang="en-US" dirty="0" smtClean="0"/>
              <a:t>was </a:t>
            </a:r>
            <a:r>
              <a:rPr lang="en-US" dirty="0" smtClean="0"/>
              <a:t>founded</a:t>
            </a:r>
            <a:endParaRPr lang="en-US" dirty="0"/>
          </a:p>
        </p:txBody>
      </p:sp>
      <p:sp>
        <p:nvSpPr>
          <p:cNvPr id="30" name="모서리가 둥근 직사각형 29"/>
          <p:cNvSpPr/>
          <p:nvPr/>
        </p:nvSpPr>
        <p:spPr>
          <a:xfrm>
            <a:off x="2571736" y="5500702"/>
            <a:ext cx="6357982" cy="928694"/>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6 September 2004</a:t>
            </a:r>
          </a:p>
          <a:p>
            <a:endParaRPr lang="en-US" dirty="0" smtClean="0"/>
          </a:p>
          <a:p>
            <a:r>
              <a:rPr lang="en-US" dirty="0" smtClean="0"/>
              <a:t>Establish ‘New voice Service’ to permit VOIP service  </a:t>
            </a:r>
            <a:endParaRPr lang="en-US" b="1" dirty="0"/>
          </a:p>
        </p:txBody>
      </p:sp>
      <p:cxnSp>
        <p:nvCxnSpPr>
          <p:cNvPr id="31" name="구부러진 연결선 43"/>
          <p:cNvCxnSpPr>
            <a:stCxn id="19" idx="4"/>
          </p:cNvCxnSpPr>
          <p:nvPr/>
        </p:nvCxnSpPr>
        <p:spPr>
          <a:xfrm flipH="1" flipV="1">
            <a:off x="1182180" y="2460765"/>
            <a:ext cx="214314" cy="1048264"/>
          </a:xfrm>
          <a:prstGeom prst="curvedConnector4">
            <a:avLst>
              <a:gd name="adj1" fmla="val -106666"/>
              <a:gd name="adj2" fmla="val 5911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구부러진 연결선 43"/>
          <p:cNvCxnSpPr>
            <a:stCxn id="20" idx="3"/>
            <a:endCxn id="26" idx="0"/>
          </p:cNvCxnSpPr>
          <p:nvPr/>
        </p:nvCxnSpPr>
        <p:spPr>
          <a:xfrm rot="16200000" flipH="1">
            <a:off x="2836335" y="3153976"/>
            <a:ext cx="299713" cy="1564136"/>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구부러진 연결선 43"/>
          <p:cNvCxnSpPr>
            <a:stCxn id="21" idx="3"/>
          </p:cNvCxnSpPr>
          <p:nvPr/>
        </p:nvCxnSpPr>
        <p:spPr>
          <a:xfrm rot="5400000" flipH="1">
            <a:off x="7035135" y="3045036"/>
            <a:ext cx="444274" cy="1038030"/>
          </a:xfrm>
          <a:prstGeom prst="curvedConnector4">
            <a:avLst>
              <a:gd name="adj1" fmla="val -51455"/>
              <a:gd name="adj2" fmla="val 6670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구부러진 연결선 43"/>
          <p:cNvCxnSpPr>
            <a:stCxn id="22" idx="0"/>
          </p:cNvCxnSpPr>
          <p:nvPr/>
        </p:nvCxnSpPr>
        <p:spPr>
          <a:xfrm rot="16200000" flipV="1">
            <a:off x="7256026" y="2628206"/>
            <a:ext cx="1031812" cy="282085"/>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구부러진 연결선 43"/>
          <p:cNvCxnSpPr>
            <a:stCxn id="24" idx="2"/>
            <a:endCxn id="30" idx="0"/>
          </p:cNvCxnSpPr>
          <p:nvPr/>
        </p:nvCxnSpPr>
        <p:spPr>
          <a:xfrm rot="5400000">
            <a:off x="6366082" y="3212395"/>
            <a:ext cx="1672952" cy="290366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모서리가 둥근 직사각형 26"/>
          <p:cNvSpPr/>
          <p:nvPr/>
        </p:nvSpPr>
        <p:spPr>
          <a:xfrm>
            <a:off x="3214678" y="2071678"/>
            <a:ext cx="4214842" cy="1214446"/>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July 2003</a:t>
            </a:r>
          </a:p>
          <a:p>
            <a:r>
              <a:rPr lang="en-US" dirty="0" smtClean="0"/>
              <a:t>- Communications Acts</a:t>
            </a:r>
            <a:endParaRPr lang="en-US" dirty="0"/>
          </a:p>
        </p:txBody>
      </p:sp>
      <p:sp>
        <p:nvSpPr>
          <p:cNvPr id="39" name="포인트가 5개인 별 38"/>
          <p:cNvSpPr/>
          <p:nvPr/>
        </p:nvSpPr>
        <p:spPr>
          <a:xfrm>
            <a:off x="439783" y="3321565"/>
            <a:ext cx="428628" cy="500066"/>
          </a:xfrm>
          <a:prstGeom prst="star5">
            <a:avLst/>
          </a:prstGeom>
          <a:solidFill>
            <a:schemeClr val="accent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cxnSp>
        <p:nvCxnSpPr>
          <p:cNvPr id="40" name="구부러진 연결선 43"/>
          <p:cNvCxnSpPr/>
          <p:nvPr/>
        </p:nvCxnSpPr>
        <p:spPr>
          <a:xfrm rot="16200000" flipH="1">
            <a:off x="600925" y="3865119"/>
            <a:ext cx="464003" cy="269274"/>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모서리가 둥근 직사각형 41"/>
          <p:cNvSpPr/>
          <p:nvPr/>
        </p:nvSpPr>
        <p:spPr>
          <a:xfrm>
            <a:off x="0" y="4266288"/>
            <a:ext cx="4214842" cy="1214446"/>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1981</a:t>
            </a:r>
          </a:p>
          <a:p>
            <a:pPr>
              <a:buFontTx/>
              <a:buChar char="-"/>
            </a:pPr>
            <a:r>
              <a:rPr lang="en-US" dirty="0" smtClean="0"/>
              <a:t>Communications Acts</a:t>
            </a:r>
          </a:p>
          <a:p>
            <a:r>
              <a:rPr lang="en-US" dirty="0" smtClean="0"/>
              <a:t>: separat</a:t>
            </a:r>
            <a:r>
              <a:rPr lang="en-US" dirty="0" smtClean="0"/>
              <a:t>e communications and post service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lide(fromBottom)">
                                      <p:cBhvr>
                                        <p:cTn id="7" dur="500"/>
                                        <p:tgtEl>
                                          <p:spTgt spid="39"/>
                                        </p:tgtEl>
                                      </p:cBhvr>
                                    </p:animEffect>
                                  </p:childTnLst>
                                </p:cTn>
                              </p:par>
                              <p:par>
                                <p:cTn id="8" presetID="12" presetClass="entr" presetSubtype="4"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slide(fromBottom)">
                                      <p:cBhvr>
                                        <p:cTn id="10" dur="500"/>
                                        <p:tgtEl>
                                          <p:spTgt spid="40"/>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slide(fromBottom)">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slide(fromBottom)">
                                      <p:cBhvr>
                                        <p:cTn id="18" dur="500"/>
                                        <p:tgtEl>
                                          <p:spTgt spid="25"/>
                                        </p:tgtEl>
                                      </p:cBhvr>
                                    </p:animEffect>
                                  </p:childTnLst>
                                </p:cTn>
                              </p:par>
                              <p:par>
                                <p:cTn id="19" presetID="12" presetClass="entr" presetSubtype="4"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slide(fromBottom)">
                                      <p:cBhvr>
                                        <p:cTn id="21" dur="500"/>
                                        <p:tgtEl>
                                          <p:spTgt spid="31"/>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lide(fromBottom)">
                                      <p:cBhvr>
                                        <p:cTn id="24" dur="500"/>
                                        <p:tgtEl>
                                          <p:spTgt spid="19"/>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4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lide(fromBottom)">
                                      <p:cBhvr>
                                        <p:cTn id="33" dur="500"/>
                                        <p:tgtEl>
                                          <p:spTgt spid="26"/>
                                        </p:tgtEl>
                                      </p:cBhvr>
                                    </p:animEffect>
                                  </p:childTnLst>
                                </p:cTn>
                              </p:par>
                              <p:par>
                                <p:cTn id="34" presetID="1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slide(fromBottom)">
                                      <p:cBhvr>
                                        <p:cTn id="36" dur="500"/>
                                        <p:tgtEl>
                                          <p:spTgt spid="3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lide(fromBottom)">
                                      <p:cBhvr>
                                        <p:cTn id="39" dur="500"/>
                                        <p:tgtEl>
                                          <p:spTgt spid="20"/>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2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2"/>
                                        </p:tgtEl>
                                        <p:attrNameLst>
                                          <p:attrName>style.visibility</p:attrName>
                                        </p:attrNameLst>
                                      </p:cBhvr>
                                      <p:to>
                                        <p:strVal val="hidden"/>
                                      </p:to>
                                    </p:set>
                                  </p:childTnLst>
                                </p:cTn>
                              </p:par>
                              <p:par>
                                <p:cTn id="50" presetID="1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lide(fromBottom)">
                                      <p:cBhvr>
                                        <p:cTn id="52" dur="500"/>
                                        <p:tgtEl>
                                          <p:spTgt spid="21"/>
                                        </p:tgtEl>
                                      </p:cBhvr>
                                    </p:animEffect>
                                  </p:childTnLst>
                                </p:cTn>
                              </p:par>
                              <p:par>
                                <p:cTn id="53" presetID="1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slide(fromBottom)">
                                      <p:cBhvr>
                                        <p:cTn id="55" dur="500"/>
                                        <p:tgtEl>
                                          <p:spTgt spid="33"/>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slide(fromBottom)">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7"/>
                                        </p:tgtEl>
                                        <p:attrNameLst>
                                          <p:attrName>style.visibility</p:attrName>
                                        </p:attrNameLst>
                                      </p:cBhvr>
                                      <p:to>
                                        <p:strVal val="hidden"/>
                                      </p:to>
                                    </p:set>
                                  </p:childTnLst>
                                </p:cTn>
                              </p:par>
                              <p:par>
                                <p:cTn id="65" presetID="1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slide(fromBottom)">
                                      <p:cBhvr>
                                        <p:cTn id="67" dur="500"/>
                                        <p:tgtEl>
                                          <p:spTgt spid="22"/>
                                        </p:tgtEl>
                                      </p:cBhvr>
                                    </p:animEffect>
                                  </p:childTnLst>
                                </p:cTn>
                              </p:par>
                              <p:par>
                                <p:cTn id="68" presetID="12" presetClass="entr" presetSubtype="4"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slide(fromBottom)">
                                      <p:cBhvr>
                                        <p:cTn id="70" dur="500"/>
                                        <p:tgtEl>
                                          <p:spTgt spid="34"/>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slide(fromBottom)">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4"/>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8"/>
                                        </p:tgtEl>
                                        <p:attrNameLst>
                                          <p:attrName>style.visibility</p:attrName>
                                        </p:attrNameLst>
                                      </p:cBhvr>
                                      <p:to>
                                        <p:strVal val="hidden"/>
                                      </p:to>
                                    </p:set>
                                  </p:childTnLst>
                                </p:cTn>
                              </p:par>
                              <p:par>
                                <p:cTn id="80" presetID="12" presetClass="entr" presetSubtype="4"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slide(fromBottom)">
                                      <p:cBhvr>
                                        <p:cTn id="82" dur="500"/>
                                        <p:tgtEl>
                                          <p:spTgt spid="30"/>
                                        </p:tgtEl>
                                      </p:cBhvr>
                                    </p:animEffect>
                                  </p:childTnLst>
                                </p:cTn>
                              </p:par>
                              <p:par>
                                <p:cTn id="83" presetID="12" presetClass="entr" presetSubtype="4"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slide(fromBottom)">
                                      <p:cBhvr>
                                        <p:cTn id="85" dur="500"/>
                                        <p:tgtEl>
                                          <p:spTgt spid="36"/>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slide(fromBottom)">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animBg="1"/>
      <p:bldP spid="25" grpId="0" animBg="1"/>
      <p:bldP spid="25" grpId="1" animBg="1"/>
      <p:bldP spid="26" grpId="0" animBg="1"/>
      <p:bldP spid="26" grpId="1" animBg="1"/>
      <p:bldP spid="28" grpId="0" animBg="1"/>
      <p:bldP spid="28" grpId="1" animBg="1"/>
      <p:bldP spid="30" grpId="0" animBg="1"/>
      <p:bldP spid="27" grpId="0" animBg="1"/>
      <p:bldP spid="27" grpId="1" animBg="1"/>
      <p:bldP spid="39" grpId="0" animBg="1"/>
      <p:bldP spid="42" grpId="0" animBg="1"/>
      <p:bldP spid="4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Some other milestones</a:t>
            </a:r>
            <a:endParaRPr lang="ko-KR" altLang="en-US" dirty="0"/>
          </a:p>
        </p:txBody>
      </p:sp>
      <p:sp>
        <p:nvSpPr>
          <p:cNvPr id="4" name="왼쪽/오른쪽 화살표 3"/>
          <p:cNvSpPr/>
          <p:nvPr/>
        </p:nvSpPr>
        <p:spPr>
          <a:xfrm>
            <a:off x="214282" y="3456708"/>
            <a:ext cx="8715436" cy="285752"/>
          </a:xfrm>
          <a:prstGeom prst="leftRightArrow">
            <a:avLst/>
          </a:prstGeom>
          <a:solidFill>
            <a:schemeClr val="accent2"/>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ko-KR" altLang="en-US"/>
          </a:p>
        </p:txBody>
      </p:sp>
      <p:cxnSp>
        <p:nvCxnSpPr>
          <p:cNvPr id="8" name="직선 연결선 7"/>
          <p:cNvCxnSpPr/>
          <p:nvPr/>
        </p:nvCxnSpPr>
        <p:spPr>
          <a:xfrm rot="5400000">
            <a:off x="986606"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직선 연결선 8"/>
          <p:cNvCxnSpPr/>
          <p:nvPr/>
        </p:nvCxnSpPr>
        <p:spPr>
          <a:xfrm rot="5400000">
            <a:off x="1829574"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직선 연결선 9"/>
          <p:cNvCxnSpPr/>
          <p:nvPr/>
        </p:nvCxnSpPr>
        <p:spPr>
          <a:xfrm rot="5400000">
            <a:off x="7730350"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직선 연결선 10"/>
          <p:cNvCxnSpPr/>
          <p:nvPr/>
        </p:nvCxnSpPr>
        <p:spPr>
          <a:xfrm rot="5400000">
            <a:off x="6887382"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직선 연결선 11"/>
          <p:cNvCxnSpPr/>
          <p:nvPr/>
        </p:nvCxnSpPr>
        <p:spPr>
          <a:xfrm rot="5400000">
            <a:off x="2672542"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직선 연결선 12"/>
          <p:cNvCxnSpPr/>
          <p:nvPr/>
        </p:nvCxnSpPr>
        <p:spPr>
          <a:xfrm rot="5400000">
            <a:off x="3515510"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직선 연결선 13"/>
          <p:cNvCxnSpPr/>
          <p:nvPr/>
        </p:nvCxnSpPr>
        <p:spPr>
          <a:xfrm rot="5400000">
            <a:off x="4358478"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직선 연결선 14"/>
          <p:cNvCxnSpPr/>
          <p:nvPr/>
        </p:nvCxnSpPr>
        <p:spPr>
          <a:xfrm rot="5400000">
            <a:off x="5201446"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직선 연결선 15"/>
          <p:cNvCxnSpPr/>
          <p:nvPr/>
        </p:nvCxnSpPr>
        <p:spPr>
          <a:xfrm rot="5400000">
            <a:off x="6044414" y="3598790"/>
            <a:ext cx="428628" cy="1588"/>
          </a:xfrm>
          <a:prstGeom prst="line">
            <a:avLst/>
          </a:prstGeom>
        </p:spPr>
        <p:style>
          <a:lnRef idx="3">
            <a:schemeClr val="accent5"/>
          </a:lnRef>
          <a:fillRef idx="0">
            <a:schemeClr val="accent5"/>
          </a:fillRef>
          <a:effectRef idx="2">
            <a:schemeClr val="accent5"/>
          </a:effectRef>
          <a:fontRef idx="minor">
            <a:schemeClr val="tx1"/>
          </a:fontRef>
        </p:style>
      </p:cxnSp>
      <p:sp>
        <p:nvSpPr>
          <p:cNvPr id="17" name="직사각형 16"/>
          <p:cNvSpPr/>
          <p:nvPr/>
        </p:nvSpPr>
        <p:spPr>
          <a:xfrm>
            <a:off x="76240" y="3000372"/>
            <a:ext cx="780984"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ko-KR"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1980</a:t>
            </a:r>
            <a:endParaRPr lang="en-US" altLang="ko-KR"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직사각형 17"/>
          <p:cNvSpPr/>
          <p:nvPr/>
        </p:nvSpPr>
        <p:spPr>
          <a:xfrm>
            <a:off x="8291610" y="3000372"/>
            <a:ext cx="780984"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altLang="ko-KR" sz="2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2005</a:t>
            </a:r>
            <a:endParaRPr lang="en-US" altLang="ko-KR"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포인트가 5개인 별 18"/>
          <p:cNvSpPr/>
          <p:nvPr/>
        </p:nvSpPr>
        <p:spPr>
          <a:xfrm>
            <a:off x="1214414" y="3286124"/>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0" name="포인트가 5개인 별 19"/>
          <p:cNvSpPr/>
          <p:nvPr/>
        </p:nvSpPr>
        <p:spPr>
          <a:xfrm>
            <a:off x="1725113" y="3304399"/>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1" name="포인트가 5개인 별 20"/>
          <p:cNvSpPr/>
          <p:nvPr/>
        </p:nvSpPr>
        <p:spPr>
          <a:xfrm>
            <a:off x="6429388" y="3318782"/>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3" name="포인트가 5개인 별 22"/>
          <p:cNvSpPr/>
          <p:nvPr/>
        </p:nvSpPr>
        <p:spPr>
          <a:xfrm>
            <a:off x="7572396" y="3318782"/>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sp>
        <p:nvSpPr>
          <p:cNvPr id="25" name="모서리가 둥근 직사각형 24"/>
          <p:cNvSpPr/>
          <p:nvPr/>
        </p:nvSpPr>
        <p:spPr>
          <a:xfrm>
            <a:off x="-1" y="999460"/>
            <a:ext cx="4359349" cy="2072350"/>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ko-KR" dirty="0" smtClean="0"/>
              <a:t>1986</a:t>
            </a:r>
            <a:endParaRPr lang="en-US" altLang="ko-KR" dirty="0"/>
          </a:p>
          <a:p>
            <a:pPr>
              <a:buFontTx/>
              <a:buChar char="-"/>
            </a:pPr>
            <a:r>
              <a:rPr lang="en-US" altLang="ko-KR" dirty="0" smtClean="0"/>
              <a:t>Starting CSS(Customer Service System) first time in the world</a:t>
            </a:r>
          </a:p>
          <a:p>
            <a:pPr>
              <a:buFontTx/>
              <a:buChar char="-"/>
            </a:pPr>
            <a:r>
              <a:rPr lang="en-US" altLang="ko-KR" dirty="0" smtClean="0"/>
              <a:t>Starting the digital international telecommunication service </a:t>
            </a:r>
            <a:r>
              <a:rPr lang="en-US" altLang="ko-KR" dirty="0" err="1" smtClean="0"/>
              <a:t>btween</a:t>
            </a:r>
            <a:r>
              <a:rPr lang="en-US" altLang="ko-KR" dirty="0" smtClean="0"/>
              <a:t> London and </a:t>
            </a:r>
            <a:r>
              <a:rPr lang="en-US" altLang="ko-KR" dirty="0" err="1" smtClean="0"/>
              <a:t>tohyo</a:t>
            </a:r>
            <a:endParaRPr lang="ko-KR" altLang="en-US" dirty="0"/>
          </a:p>
        </p:txBody>
      </p:sp>
      <p:sp>
        <p:nvSpPr>
          <p:cNvPr id="26" name="모서리가 둥근 직사각형 25"/>
          <p:cNvSpPr/>
          <p:nvPr/>
        </p:nvSpPr>
        <p:spPr>
          <a:xfrm>
            <a:off x="2144771" y="611692"/>
            <a:ext cx="4929222" cy="1143008"/>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endParaRPr lang="en-US" dirty="0" smtClean="0"/>
          </a:p>
          <a:p>
            <a:r>
              <a:rPr lang="en-US" dirty="0" smtClean="0"/>
              <a:t>1988</a:t>
            </a:r>
          </a:p>
          <a:p>
            <a:r>
              <a:rPr lang="en-US" dirty="0" smtClean="0"/>
              <a:t>- TAT8(Optical service through the Atlantic </a:t>
            </a:r>
          </a:p>
        </p:txBody>
      </p:sp>
      <p:sp>
        <p:nvSpPr>
          <p:cNvPr id="29" name="모서리가 둥근 직사각형 28"/>
          <p:cNvSpPr/>
          <p:nvPr/>
        </p:nvSpPr>
        <p:spPr>
          <a:xfrm>
            <a:off x="4214810" y="1785926"/>
            <a:ext cx="4714908" cy="928694"/>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1996</a:t>
            </a:r>
          </a:p>
          <a:p>
            <a:r>
              <a:rPr lang="en-US" dirty="0" smtClean="0"/>
              <a:t>-Starting the super-high way service </a:t>
            </a:r>
            <a:endParaRPr lang="en-US" dirty="0" smtClean="0"/>
          </a:p>
          <a:p>
            <a:r>
              <a:rPr lang="en-US" dirty="0" smtClean="0"/>
              <a:t>‘</a:t>
            </a:r>
            <a:r>
              <a:rPr lang="en-US" dirty="0" err="1" smtClean="0"/>
              <a:t>Cellstream</a:t>
            </a:r>
            <a:r>
              <a:rPr lang="en-US" dirty="0" smtClean="0"/>
              <a:t>’ in </a:t>
            </a:r>
            <a:r>
              <a:rPr lang="en-US" dirty="0" smtClean="0"/>
              <a:t>UK  </a:t>
            </a:r>
            <a:endParaRPr lang="en-US" dirty="0"/>
          </a:p>
        </p:txBody>
      </p:sp>
      <p:sp>
        <p:nvSpPr>
          <p:cNvPr id="30" name="모서리가 둥근 직사각형 29"/>
          <p:cNvSpPr/>
          <p:nvPr/>
        </p:nvSpPr>
        <p:spPr>
          <a:xfrm>
            <a:off x="4429124" y="4857760"/>
            <a:ext cx="4357718" cy="928694"/>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dirty="0" err="1" smtClean="0"/>
              <a:t>Noveber</a:t>
            </a:r>
            <a:r>
              <a:rPr lang="en-US" dirty="0" smtClean="0"/>
              <a:t> 2001</a:t>
            </a:r>
          </a:p>
          <a:p>
            <a:r>
              <a:rPr lang="en-US" dirty="0" smtClean="0"/>
              <a:t>- Vodafone </a:t>
            </a:r>
            <a:r>
              <a:rPr lang="en-US" dirty="0" smtClean="0"/>
              <a:t>portal site ‘Live!’ </a:t>
            </a:r>
            <a:endParaRPr lang="en-US" dirty="0"/>
          </a:p>
        </p:txBody>
      </p:sp>
      <p:cxnSp>
        <p:nvCxnSpPr>
          <p:cNvPr id="31" name="구부러진 연결선 43"/>
          <p:cNvCxnSpPr>
            <a:stCxn id="19" idx="1"/>
            <a:endCxn id="25" idx="2"/>
          </p:cNvCxnSpPr>
          <p:nvPr/>
        </p:nvCxnSpPr>
        <p:spPr>
          <a:xfrm rot="10800000" flipH="1">
            <a:off x="1214414" y="3071810"/>
            <a:ext cx="965260" cy="405322"/>
          </a:xfrm>
          <a:prstGeom prst="curvedConnector4">
            <a:avLst>
              <a:gd name="adj1" fmla="val -23683"/>
              <a:gd name="adj2" fmla="val 7356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구부러진 연결선 43"/>
          <p:cNvCxnSpPr>
            <a:stCxn id="20" idx="0"/>
            <a:endCxn id="26" idx="2"/>
          </p:cNvCxnSpPr>
          <p:nvPr/>
        </p:nvCxnSpPr>
        <p:spPr>
          <a:xfrm rot="5400000" flipH="1" flipV="1">
            <a:off x="2499555" y="1194573"/>
            <a:ext cx="1549699" cy="2669955"/>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구부러진 연결선 43"/>
          <p:cNvCxnSpPr>
            <a:stCxn id="23" idx="2"/>
            <a:endCxn id="30" idx="0"/>
          </p:cNvCxnSpPr>
          <p:nvPr/>
        </p:nvCxnSpPr>
        <p:spPr>
          <a:xfrm rot="5400000">
            <a:off x="6611663" y="3815166"/>
            <a:ext cx="1038914" cy="1046274"/>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3" name="구부러진 연결선 43"/>
          <p:cNvCxnSpPr>
            <a:stCxn id="21" idx="0"/>
            <a:endCxn id="29" idx="2"/>
          </p:cNvCxnSpPr>
          <p:nvPr/>
        </p:nvCxnSpPr>
        <p:spPr>
          <a:xfrm rot="16200000" flipV="1">
            <a:off x="6305902" y="2980982"/>
            <a:ext cx="604162" cy="7143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포인트가 5개인 별 36"/>
          <p:cNvSpPr/>
          <p:nvPr/>
        </p:nvSpPr>
        <p:spPr>
          <a:xfrm>
            <a:off x="2090164" y="3307943"/>
            <a:ext cx="428628" cy="500066"/>
          </a:xfrm>
          <a:prstGeom prst="star5">
            <a:avLst/>
          </a:prstGeom>
          <a:solidFill>
            <a:schemeClr val="accent4"/>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a:p>
        </p:txBody>
      </p:sp>
      <p:cxnSp>
        <p:nvCxnSpPr>
          <p:cNvPr id="38" name="구부러진 연결선 43"/>
          <p:cNvCxnSpPr/>
          <p:nvPr/>
        </p:nvCxnSpPr>
        <p:spPr>
          <a:xfrm rot="5400000">
            <a:off x="1862511" y="3838092"/>
            <a:ext cx="572607" cy="53370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1" name="모서리가 둥근 직사각형 40"/>
          <p:cNvSpPr/>
          <p:nvPr/>
        </p:nvSpPr>
        <p:spPr>
          <a:xfrm>
            <a:off x="287618" y="4391247"/>
            <a:ext cx="3816549" cy="1141556"/>
          </a:xfrm>
          <a:prstGeom prst="roundRect">
            <a:avLst/>
          </a:prstGeom>
          <a:solidFill>
            <a:schemeClr val="accent3">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endParaRPr lang="en-US" dirty="0" smtClean="0"/>
          </a:p>
          <a:p>
            <a:r>
              <a:rPr lang="en-US" dirty="0" smtClean="0"/>
              <a:t>1989</a:t>
            </a:r>
            <a:endParaRPr lang="en-US" dirty="0" smtClean="0"/>
          </a:p>
          <a:p>
            <a:pPr>
              <a:buFontTx/>
              <a:buChar char="-"/>
            </a:pPr>
            <a:r>
              <a:rPr lang="en-US" dirty="0" smtClean="0"/>
              <a:t>Satellite telephone system</a:t>
            </a:r>
          </a:p>
          <a:p>
            <a:r>
              <a:rPr lang="en-US" dirty="0" smtClean="0"/>
              <a:t>‘</a:t>
            </a:r>
            <a:r>
              <a:rPr lang="en-US" dirty="0" err="1" smtClean="0"/>
              <a:t>Skyphone</a:t>
            </a:r>
            <a:r>
              <a:rPr lang="en-US" dirty="0" smtClean="0"/>
              <a:t>’ started </a:t>
            </a:r>
          </a:p>
          <a:p>
            <a:pPr>
              <a:buFontTx/>
              <a:buChar cha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par>
                                <p:cTn id="8" presetID="1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slide(fromBottom)">
                                      <p:cBhvr>
                                        <p:cTn id="10" dur="500"/>
                                        <p:tgtEl>
                                          <p:spTgt spid="3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lide(fromBottom)">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lide(fromBottom)">
                                      <p:cBhvr>
                                        <p:cTn id="22" dur="500"/>
                                        <p:tgtEl>
                                          <p:spTgt spid="3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lide(fromBottom)">
                                      <p:cBhvr>
                                        <p:cTn id="25" dur="500"/>
                                        <p:tgtEl>
                                          <p:spTgt spid="2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lide(fromBottom)">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2" presetClass="entr" presetSubtype="4"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slide(fromBottom)">
                                      <p:cBhvr>
                                        <p:cTn id="37" dur="500"/>
                                        <p:tgtEl>
                                          <p:spTgt spid="41"/>
                                        </p:tgtEl>
                                      </p:cBhvr>
                                    </p:animEffect>
                                  </p:childTnLst>
                                </p:cTn>
                              </p:par>
                              <p:par>
                                <p:cTn id="38" presetID="12" presetClass="entr" presetSubtype="4"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slide(fromBottom)">
                                      <p:cBhvr>
                                        <p:cTn id="40" dur="500"/>
                                        <p:tgtEl>
                                          <p:spTgt spid="38"/>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slide(fromBottom)">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3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1"/>
                                        </p:tgtEl>
                                        <p:attrNameLst>
                                          <p:attrName>style.visibility</p:attrName>
                                        </p:attrNameLst>
                                      </p:cBhvr>
                                      <p:to>
                                        <p:strVal val="hidden"/>
                                      </p:to>
                                    </p:set>
                                  </p:childTnLst>
                                </p:cTn>
                              </p:par>
                              <p:par>
                                <p:cTn id="50" presetID="12" presetClass="entr" presetSubtype="4"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slide(fromBottom)">
                                      <p:cBhvr>
                                        <p:cTn id="52" dur="500"/>
                                        <p:tgtEl>
                                          <p:spTgt spid="53"/>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lide(fromBottom)">
                                      <p:cBhvr>
                                        <p:cTn id="55" dur="500"/>
                                        <p:tgtEl>
                                          <p:spTgt spid="21"/>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slide(fromBottom)">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slide(fromBottom)">
                                      <p:cBhvr>
                                        <p:cTn id="67" dur="500"/>
                                        <p:tgtEl>
                                          <p:spTgt spid="23"/>
                                        </p:tgtEl>
                                      </p:cBhvr>
                                    </p:animEffect>
                                  </p:childTnLst>
                                </p:cTn>
                              </p:par>
                              <p:par>
                                <p:cTn id="68" presetID="12" presetClass="entr" presetSubtype="4"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slide(fromBottom)">
                                      <p:cBhvr>
                                        <p:cTn id="70" dur="500"/>
                                        <p:tgtEl>
                                          <p:spTgt spid="45"/>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slide(fromBottom)">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45"/>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5" grpId="0" animBg="1"/>
      <p:bldP spid="25" grpId="1" animBg="1"/>
      <p:bldP spid="26" grpId="0" animBg="1"/>
      <p:bldP spid="26" grpId="1" animBg="1"/>
      <p:bldP spid="29" grpId="0" animBg="1"/>
      <p:bldP spid="29" grpId="1" animBg="1"/>
      <p:bldP spid="30" grpId="0" animBg="1"/>
      <p:bldP spid="30" grpId="1" animBg="1"/>
      <p:bldP spid="37" grpId="0" animBg="1"/>
      <p:bldP spid="41" grpId="0" animBg="1"/>
      <p:bldP spid="4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Regulator. </a:t>
            </a:r>
            <a:r>
              <a:rPr lang="en-US" altLang="ko-KR" dirty="0" err="1" smtClean="0"/>
              <a:t>Ofcom</a:t>
            </a:r>
            <a:endParaRPr lang="ko-KR" altLang="en-US" dirty="0"/>
          </a:p>
        </p:txBody>
      </p:sp>
      <p:sp>
        <p:nvSpPr>
          <p:cNvPr id="3" name="내용 개체 틀 2"/>
          <p:cNvSpPr>
            <a:spLocks noGrp="1"/>
          </p:cNvSpPr>
          <p:nvPr>
            <p:ph idx="1"/>
          </p:nvPr>
        </p:nvSpPr>
        <p:spPr>
          <a:xfrm>
            <a:off x="457200" y="1600200"/>
            <a:ext cx="8258204" cy="4972072"/>
          </a:xfrm>
        </p:spPr>
        <p:txBody>
          <a:bodyPr>
            <a:normAutofit fontScale="55000" lnSpcReduction="20000"/>
          </a:bodyPr>
          <a:lstStyle/>
          <a:p>
            <a:r>
              <a:rPr lang="en-US" b="1" dirty="0" smtClean="0">
                <a:solidFill>
                  <a:schemeClr val="accent2"/>
                </a:solidFill>
              </a:rPr>
              <a:t>Before </a:t>
            </a:r>
            <a:r>
              <a:rPr lang="en-US" b="1" dirty="0" err="1" smtClean="0">
                <a:solidFill>
                  <a:schemeClr val="accent2"/>
                </a:solidFill>
              </a:rPr>
              <a:t>Ofcom</a:t>
            </a:r>
            <a:r>
              <a:rPr lang="en-US" b="1" dirty="0" smtClean="0">
                <a:solidFill>
                  <a:schemeClr val="accent2"/>
                </a:solidFill>
              </a:rPr>
              <a:t>, there are many regulatory institutions</a:t>
            </a:r>
          </a:p>
          <a:p>
            <a:pPr lvl="1"/>
            <a:r>
              <a:rPr lang="en-US" dirty="0" smtClean="0"/>
              <a:t>Office of Telecommunications(</a:t>
            </a:r>
            <a:r>
              <a:rPr lang="en-US" dirty="0" err="1" smtClean="0"/>
              <a:t>Oftel</a:t>
            </a:r>
            <a:r>
              <a:rPr lang="en-US" dirty="0" smtClean="0"/>
              <a:t>)</a:t>
            </a:r>
          </a:p>
          <a:p>
            <a:pPr lvl="1"/>
            <a:r>
              <a:rPr lang="en-US" dirty="0" smtClean="0"/>
              <a:t>The </a:t>
            </a:r>
            <a:r>
              <a:rPr lang="en-US" dirty="0" err="1" smtClean="0"/>
              <a:t>Radiocommunications</a:t>
            </a:r>
            <a:r>
              <a:rPr lang="en-US" dirty="0" smtClean="0"/>
              <a:t> Agency	</a:t>
            </a:r>
          </a:p>
          <a:p>
            <a:pPr lvl="1"/>
            <a:r>
              <a:rPr lang="en-US" dirty="0" smtClean="0"/>
              <a:t>The Radio </a:t>
            </a:r>
            <a:r>
              <a:rPr lang="en-US" dirty="0" err="1" smtClean="0"/>
              <a:t>Authiority</a:t>
            </a:r>
            <a:endParaRPr lang="en-US" dirty="0" smtClean="0"/>
          </a:p>
          <a:p>
            <a:pPr lvl="1"/>
            <a:r>
              <a:rPr lang="en-US" dirty="0" smtClean="0"/>
              <a:t>The Broadcasting Standards Commission</a:t>
            </a:r>
          </a:p>
          <a:p>
            <a:pPr lvl="1"/>
            <a:r>
              <a:rPr lang="en-US" dirty="0" smtClean="0"/>
              <a:t>The Independent Television Commission</a:t>
            </a:r>
            <a:endParaRPr lang="fr-FR" dirty="0" smtClean="0"/>
          </a:p>
          <a:p>
            <a:pPr lvl="1"/>
            <a:endParaRPr lang="fr-FR" dirty="0" smtClean="0"/>
          </a:p>
          <a:p>
            <a:r>
              <a:rPr lang="en-US" b="1" dirty="0" smtClean="0">
                <a:solidFill>
                  <a:schemeClr val="accent2"/>
                </a:solidFill>
              </a:rPr>
              <a:t>Communications act (July 17</a:t>
            </a:r>
            <a:r>
              <a:rPr lang="en-US" b="1" baseline="30000" dirty="0" smtClean="0">
                <a:solidFill>
                  <a:schemeClr val="accent2"/>
                </a:solidFill>
              </a:rPr>
              <a:t>th</a:t>
            </a:r>
            <a:r>
              <a:rPr lang="en-US" b="1" dirty="0" smtClean="0">
                <a:solidFill>
                  <a:schemeClr val="accent2"/>
                </a:solidFill>
              </a:rPr>
              <a:t> of 2003)</a:t>
            </a:r>
          </a:p>
          <a:p>
            <a:pPr lvl="1"/>
            <a:r>
              <a:rPr lang="en-US" sz="2700" dirty="0" smtClean="0"/>
              <a:t>Encourage the capital from other blocks(not only Europe)</a:t>
            </a:r>
          </a:p>
          <a:p>
            <a:pPr lvl="1"/>
            <a:r>
              <a:rPr lang="en-US" sz="2700" dirty="0" smtClean="0"/>
              <a:t>Deregulation about useless policies on broadcasting and radio market.</a:t>
            </a:r>
          </a:p>
          <a:p>
            <a:pPr lvl="1"/>
            <a:endParaRPr lang="en-US" sz="2700" dirty="0" smtClean="0">
              <a:solidFill>
                <a:schemeClr val="accent2"/>
              </a:solidFill>
            </a:endParaRPr>
          </a:p>
          <a:p>
            <a:endParaRPr lang="en-US" b="1" dirty="0" smtClean="0">
              <a:solidFill>
                <a:schemeClr val="accent2"/>
              </a:solidFill>
            </a:endParaRPr>
          </a:p>
          <a:p>
            <a:r>
              <a:rPr lang="en-US" b="1" dirty="0" smtClean="0">
                <a:solidFill>
                  <a:schemeClr val="accent2"/>
                </a:solidFill>
              </a:rPr>
              <a:t>Office of communications(</a:t>
            </a:r>
            <a:r>
              <a:rPr lang="en-US" b="1" dirty="0" err="1" smtClean="0">
                <a:solidFill>
                  <a:schemeClr val="accent2"/>
                </a:solidFill>
              </a:rPr>
              <a:t>Ofcom</a:t>
            </a:r>
            <a:r>
              <a:rPr lang="en-US" b="1" dirty="0" smtClean="0">
                <a:solidFill>
                  <a:schemeClr val="accent2"/>
                </a:solidFill>
              </a:rPr>
              <a:t>, December of 2003)</a:t>
            </a:r>
          </a:p>
          <a:p>
            <a:pPr>
              <a:buNone/>
            </a:pPr>
            <a:r>
              <a:rPr lang="en-US" dirty="0" smtClean="0">
                <a:sym typeface="Wingdings" pitchFamily="2" charset="2"/>
              </a:rPr>
              <a:t>    </a:t>
            </a:r>
            <a:r>
              <a:rPr lang="en-US" dirty="0" smtClean="0"/>
              <a:t>to do such things as they consider appropriate for facilitating the implementation of, </a:t>
            </a:r>
          </a:p>
          <a:p>
            <a:pPr>
              <a:buNone/>
            </a:pPr>
            <a:r>
              <a:rPr lang="en-US" dirty="0"/>
              <a:t>	</a:t>
            </a:r>
            <a:r>
              <a:rPr lang="en-US" dirty="0" smtClean="0"/>
              <a:t>or for securing the modification of, any relevant proposals about the regulation of communications.</a:t>
            </a:r>
          </a:p>
          <a:p>
            <a:pPr>
              <a:buNone/>
            </a:pPr>
            <a:endParaRPr lang="en-US" dirty="0" smtClean="0"/>
          </a:p>
          <a:p>
            <a:pPr lvl="1"/>
            <a:r>
              <a:rPr lang="en-US" dirty="0" smtClean="0"/>
              <a:t>Aboveboard process about regulation</a:t>
            </a:r>
          </a:p>
          <a:p>
            <a:pPr lvl="1"/>
            <a:r>
              <a:rPr lang="en-US" altLang="ko-KR" dirty="0" smtClean="0"/>
              <a:t>Achieve efficiency through competitive</a:t>
            </a:r>
          </a:p>
          <a:p>
            <a:pPr lvl="1"/>
            <a:endParaRPr lang="en-US" b="1" dirty="0" smtClean="0">
              <a:solidFill>
                <a:schemeClr val="accent2"/>
              </a:solidFill>
            </a:endParaRPr>
          </a:p>
          <a:p>
            <a:pPr lvl="1">
              <a:buNone/>
            </a:pPr>
            <a:endParaRPr lang="en-US" b="1" dirty="0" smtClean="0">
              <a:solidFill>
                <a:schemeClr val="accent2"/>
              </a:solidFill>
            </a:endParaRPr>
          </a:p>
          <a:p>
            <a:pPr lvl="1"/>
            <a:endParaRPr lang="en-US" b="1" dirty="0" smtClean="0">
              <a:solidFill>
                <a:schemeClr val="accent2"/>
              </a:solidFill>
            </a:endParaRPr>
          </a:p>
          <a:p>
            <a:pPr lvl="1"/>
            <a:endParaRPr lang="en-US" b="1" dirty="0" smtClean="0">
              <a:solidFill>
                <a:schemeClr val="accent2"/>
              </a:solidFill>
            </a:endParaRPr>
          </a:p>
          <a:p>
            <a:pPr lvl="1"/>
            <a:endParaRPr lang="en-US" b="1" dirty="0" smtClean="0">
              <a:solidFill>
                <a:schemeClr val="accent2"/>
              </a:solidFill>
            </a:endParaRPr>
          </a:p>
          <a:p>
            <a:pPr lvl="1"/>
            <a:endParaRPr lang="en-US" dirty="0" smtClean="0"/>
          </a:p>
          <a:p>
            <a:endParaRPr lang="en-US" b="1" dirty="0" smtClean="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eaLnBrk="1" hangingPunct="1"/>
            <a:r>
              <a:rPr lang="en-US" altLang="ko-KR" sz="3600" smtClean="0">
                <a:ea typeface="굴림" charset="-127"/>
              </a:rPr>
              <a:t>History and Regulation (1850-1945)</a:t>
            </a:r>
            <a:endParaRPr lang="ko-KR" altLang="en-US" sz="3600" smtClean="0">
              <a:ea typeface="굴림" charset="-127"/>
            </a:endParaRPr>
          </a:p>
        </p:txBody>
      </p:sp>
      <p:sp>
        <p:nvSpPr>
          <p:cNvPr id="4" name="왼쪽/오른쪽 화살표 3"/>
          <p:cNvSpPr/>
          <p:nvPr/>
        </p:nvSpPr>
        <p:spPr>
          <a:xfrm>
            <a:off x="214282" y="3456708"/>
            <a:ext cx="8715436" cy="285752"/>
          </a:xfrm>
          <a:prstGeom prst="leftRightArrow">
            <a:avLst/>
          </a:prstGeom>
        </p:spPr>
        <p:style>
          <a:lnRef idx="0">
            <a:schemeClr val="accent4"/>
          </a:lnRef>
          <a:fillRef idx="3">
            <a:schemeClr val="accent4"/>
          </a:fillRef>
          <a:effectRef idx="3">
            <a:schemeClr val="accent4"/>
          </a:effectRef>
          <a:fontRef idx="minor">
            <a:schemeClr val="lt1"/>
          </a:fontRef>
        </p:style>
        <p:txBody>
          <a:bodyPr anchor="ctr"/>
          <a:lstStyle/>
          <a:p>
            <a:pPr algn="l"/>
            <a:endParaRPr lang="ko-KR" altLang="en-US">
              <a:solidFill>
                <a:srgbClr val="FFFFFF"/>
              </a:solidFill>
              <a:ea typeface="굴림" charset="-127"/>
            </a:endParaRPr>
          </a:p>
        </p:txBody>
      </p:sp>
      <p:cxnSp>
        <p:nvCxnSpPr>
          <p:cNvPr id="8" name="직선 연결선 7"/>
          <p:cNvCxnSpPr/>
          <p:nvPr/>
        </p:nvCxnSpPr>
        <p:spPr>
          <a:xfrm rot="5400000">
            <a:off x="999331"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직선 연결선 8"/>
          <p:cNvCxnSpPr/>
          <p:nvPr/>
        </p:nvCxnSpPr>
        <p:spPr>
          <a:xfrm rot="5400000">
            <a:off x="183911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직선 연결선 9"/>
          <p:cNvCxnSpPr/>
          <p:nvPr/>
        </p:nvCxnSpPr>
        <p:spPr>
          <a:xfrm rot="5400000">
            <a:off x="7716044"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직선 연결선 10"/>
          <p:cNvCxnSpPr/>
          <p:nvPr/>
        </p:nvCxnSpPr>
        <p:spPr>
          <a:xfrm rot="5400000">
            <a:off x="6876256"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직선 연결선 11"/>
          <p:cNvCxnSpPr/>
          <p:nvPr/>
        </p:nvCxnSpPr>
        <p:spPr>
          <a:xfrm rot="5400000">
            <a:off x="2678906"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직선 연결선 12"/>
          <p:cNvCxnSpPr/>
          <p:nvPr/>
        </p:nvCxnSpPr>
        <p:spPr>
          <a:xfrm rot="5400000">
            <a:off x="3518694"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직선 연결선 13"/>
          <p:cNvCxnSpPr/>
          <p:nvPr/>
        </p:nvCxnSpPr>
        <p:spPr>
          <a:xfrm rot="5400000">
            <a:off x="4358481"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직선 연결선 14"/>
          <p:cNvCxnSpPr/>
          <p:nvPr/>
        </p:nvCxnSpPr>
        <p:spPr>
          <a:xfrm rot="5400000">
            <a:off x="519826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직선 연결선 15"/>
          <p:cNvCxnSpPr/>
          <p:nvPr/>
        </p:nvCxnSpPr>
        <p:spPr>
          <a:xfrm rot="5400000">
            <a:off x="603646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sp>
        <p:nvSpPr>
          <p:cNvPr id="17" name="직사각형 16"/>
          <p:cNvSpPr/>
          <p:nvPr/>
        </p:nvSpPr>
        <p:spPr>
          <a:xfrm>
            <a:off x="76240" y="3000372"/>
            <a:ext cx="780984" cy="40011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defRPr/>
            </a:pPr>
            <a:r>
              <a:rPr lang="en-US" altLang="ko-K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1850</a:t>
            </a:r>
          </a:p>
        </p:txBody>
      </p:sp>
      <p:sp>
        <p:nvSpPr>
          <p:cNvPr id="18" name="직사각형 17"/>
          <p:cNvSpPr/>
          <p:nvPr/>
        </p:nvSpPr>
        <p:spPr>
          <a:xfrm>
            <a:off x="8291610" y="3000372"/>
            <a:ext cx="780984" cy="40011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defRPr/>
            </a:pPr>
            <a:r>
              <a:rPr lang="en-US" altLang="ko-K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1945</a:t>
            </a:r>
          </a:p>
        </p:txBody>
      </p:sp>
      <p:sp>
        <p:nvSpPr>
          <p:cNvPr id="19" name="포인트가 5개인 별 18"/>
          <p:cNvSpPr/>
          <p:nvPr/>
        </p:nvSpPr>
        <p:spPr>
          <a:xfrm>
            <a:off x="285750"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4" name="포인트가 5개인 별 23"/>
          <p:cNvSpPr/>
          <p:nvPr/>
        </p:nvSpPr>
        <p:spPr>
          <a:xfrm>
            <a:off x="2500313"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5" name="모서리가 둥근 직사각형 24"/>
          <p:cNvSpPr/>
          <p:nvPr/>
        </p:nvSpPr>
        <p:spPr>
          <a:xfrm>
            <a:off x="1643063" y="4286250"/>
            <a:ext cx="3643312" cy="7143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1851</a:t>
            </a:r>
          </a:p>
          <a:p>
            <a:pPr algn="l">
              <a:defRPr/>
            </a:pPr>
            <a:r>
              <a:rPr lang="en-US" altLang="ko-KR" dirty="0" err="1"/>
              <a:t>Monopolic</a:t>
            </a:r>
            <a:r>
              <a:rPr lang="en-US" altLang="ko-KR" dirty="0"/>
              <a:t> Telegraphic Services</a:t>
            </a:r>
          </a:p>
        </p:txBody>
      </p:sp>
      <p:sp>
        <p:nvSpPr>
          <p:cNvPr id="26" name="모서리가 둥근 직사각형 25"/>
          <p:cNvSpPr/>
          <p:nvPr/>
        </p:nvSpPr>
        <p:spPr>
          <a:xfrm>
            <a:off x="142875" y="1357313"/>
            <a:ext cx="3143250" cy="7143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r>
              <a:rPr lang="en-US" altLang="ko-KR">
                <a:solidFill>
                  <a:srgbClr val="1C1C1C"/>
                </a:solidFill>
                <a:ea typeface="굴림" charset="-127"/>
              </a:rPr>
              <a:t>1878</a:t>
            </a:r>
          </a:p>
          <a:p>
            <a:pPr algn="l"/>
            <a:r>
              <a:rPr lang="en-US" altLang="ko-KR">
                <a:solidFill>
                  <a:srgbClr val="1C1C1C"/>
                </a:solidFill>
                <a:ea typeface="굴림" charset="-127"/>
              </a:rPr>
              <a:t>Postal&amp;Telegraph Ministry</a:t>
            </a:r>
            <a:endParaRPr lang="ko-KR" altLang="en-US">
              <a:solidFill>
                <a:srgbClr val="1C1C1C"/>
              </a:solidFill>
              <a:ea typeface="굴림" charset="-127"/>
            </a:endParaRPr>
          </a:p>
        </p:txBody>
      </p:sp>
      <p:sp>
        <p:nvSpPr>
          <p:cNvPr id="27" name="모서리가 둥근 직사각형 26"/>
          <p:cNvSpPr/>
          <p:nvPr/>
        </p:nvSpPr>
        <p:spPr>
          <a:xfrm>
            <a:off x="596900" y="2214563"/>
            <a:ext cx="4572000" cy="88032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r>
              <a:rPr lang="en-US" altLang="ko-KR" dirty="0">
                <a:solidFill>
                  <a:srgbClr val="1C1C1C"/>
                </a:solidFill>
                <a:ea typeface="굴림" charset="-127"/>
              </a:rPr>
              <a:t>1880</a:t>
            </a:r>
          </a:p>
          <a:p>
            <a:pPr algn="l"/>
            <a:r>
              <a:rPr lang="fr-FR" altLang="ko-KR" dirty="0">
                <a:solidFill>
                  <a:srgbClr val="1C1C1C"/>
                </a:solidFill>
                <a:ea typeface="굴림" charset="-127"/>
              </a:rPr>
              <a:t>the Societé Générale du Telephones (SGT)</a:t>
            </a:r>
            <a:endParaRPr lang="ko-KR" altLang="en-US" dirty="0">
              <a:solidFill>
                <a:srgbClr val="1C1C1C"/>
              </a:solidFill>
              <a:ea typeface="굴림" charset="-127"/>
            </a:endParaRPr>
          </a:p>
        </p:txBody>
      </p:sp>
      <p:sp>
        <p:nvSpPr>
          <p:cNvPr id="28" name="포인트가 5개인 별 27"/>
          <p:cNvSpPr/>
          <p:nvPr/>
        </p:nvSpPr>
        <p:spPr>
          <a:xfrm>
            <a:off x="2670175"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9" name="포인트가 5개인 별 28"/>
          <p:cNvSpPr/>
          <p:nvPr/>
        </p:nvSpPr>
        <p:spPr>
          <a:xfrm>
            <a:off x="2857500"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30" name="모서리가 둥근 직사각형 29"/>
          <p:cNvSpPr/>
          <p:nvPr/>
        </p:nvSpPr>
        <p:spPr>
          <a:xfrm>
            <a:off x="571500" y="4220309"/>
            <a:ext cx="4429125" cy="99463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1883</a:t>
            </a:r>
          </a:p>
          <a:p>
            <a:pPr algn="l">
              <a:defRPr/>
            </a:pPr>
            <a:r>
              <a:rPr lang="en-US" altLang="ko-KR" dirty="0"/>
              <a:t>The first telephone exchange in Rheims</a:t>
            </a:r>
          </a:p>
        </p:txBody>
      </p:sp>
      <p:sp>
        <p:nvSpPr>
          <p:cNvPr id="31" name="포인트가 5개인 별 30"/>
          <p:cNvSpPr/>
          <p:nvPr/>
        </p:nvSpPr>
        <p:spPr>
          <a:xfrm>
            <a:off x="3214688"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32" name="포인트가 5개인 별 31"/>
          <p:cNvSpPr/>
          <p:nvPr/>
        </p:nvSpPr>
        <p:spPr>
          <a:xfrm>
            <a:off x="3357563"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33" name="모서리가 둥근 직사각형 32"/>
          <p:cNvSpPr/>
          <p:nvPr/>
        </p:nvSpPr>
        <p:spPr>
          <a:xfrm>
            <a:off x="1285875" y="4929188"/>
            <a:ext cx="3286125" cy="103551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1887</a:t>
            </a:r>
          </a:p>
          <a:p>
            <a:pPr algn="l">
              <a:defRPr/>
            </a:pPr>
            <a:r>
              <a:rPr lang="en-US" altLang="ko-KR" dirty="0"/>
              <a:t>The first international circuits</a:t>
            </a:r>
          </a:p>
          <a:p>
            <a:pPr algn="l">
              <a:defRPr/>
            </a:pPr>
            <a:r>
              <a:rPr lang="en-US" altLang="ko-KR" dirty="0"/>
              <a:t>Paris - Brussels</a:t>
            </a:r>
          </a:p>
        </p:txBody>
      </p:sp>
      <p:sp>
        <p:nvSpPr>
          <p:cNvPr id="34" name="모서리가 둥근 직사각형 33"/>
          <p:cNvSpPr/>
          <p:nvPr/>
        </p:nvSpPr>
        <p:spPr>
          <a:xfrm>
            <a:off x="3857625" y="1195755"/>
            <a:ext cx="3143250" cy="87593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1889</a:t>
            </a:r>
          </a:p>
          <a:p>
            <a:pPr algn="l">
              <a:defRPr/>
            </a:pPr>
            <a:r>
              <a:rPr lang="en-US" altLang="ko-KR" dirty="0"/>
              <a:t>Nationalized SGT’s network</a:t>
            </a:r>
          </a:p>
        </p:txBody>
      </p:sp>
      <p:sp>
        <p:nvSpPr>
          <p:cNvPr id="35" name="모서리가 둥근 직사각형 34"/>
          <p:cNvSpPr/>
          <p:nvPr/>
        </p:nvSpPr>
        <p:spPr>
          <a:xfrm>
            <a:off x="2428875" y="5572125"/>
            <a:ext cx="4286250" cy="84274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1913</a:t>
            </a:r>
          </a:p>
          <a:p>
            <a:pPr algn="l">
              <a:defRPr/>
            </a:pPr>
            <a:r>
              <a:rPr lang="en-US" altLang="ko-KR" dirty="0"/>
              <a:t>The first automated exchange in Nice</a:t>
            </a:r>
          </a:p>
        </p:txBody>
      </p:sp>
      <p:sp>
        <p:nvSpPr>
          <p:cNvPr id="36" name="포인트가 5개인 별 35"/>
          <p:cNvSpPr/>
          <p:nvPr/>
        </p:nvSpPr>
        <p:spPr>
          <a:xfrm>
            <a:off x="5429250"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37" name="포인트가 5개인 별 36"/>
          <p:cNvSpPr/>
          <p:nvPr/>
        </p:nvSpPr>
        <p:spPr>
          <a:xfrm>
            <a:off x="6357938"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38" name="모서리가 둥근 직사각형 37"/>
          <p:cNvSpPr/>
          <p:nvPr/>
        </p:nvSpPr>
        <p:spPr>
          <a:xfrm>
            <a:off x="4633913" y="4500563"/>
            <a:ext cx="4143375" cy="87329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1924</a:t>
            </a:r>
          </a:p>
          <a:p>
            <a:pPr algn="l">
              <a:defRPr/>
            </a:pPr>
            <a:r>
              <a:rPr lang="en-US" altLang="ko-KR" dirty="0"/>
              <a:t>Standard model of price and service</a:t>
            </a:r>
          </a:p>
        </p:txBody>
      </p:sp>
      <p:sp>
        <p:nvSpPr>
          <p:cNvPr id="39" name="모서리가 둥근 직사각형 38"/>
          <p:cNvSpPr/>
          <p:nvPr/>
        </p:nvSpPr>
        <p:spPr>
          <a:xfrm>
            <a:off x="3857625" y="1714499"/>
            <a:ext cx="4286250" cy="125378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r>
              <a:rPr lang="en-US" altLang="ko-KR" dirty="0">
                <a:solidFill>
                  <a:srgbClr val="1C1C1C"/>
                </a:solidFill>
                <a:ea typeface="굴림" charset="-127"/>
              </a:rPr>
              <a:t>1944	</a:t>
            </a:r>
          </a:p>
          <a:p>
            <a:pPr algn="l"/>
            <a:r>
              <a:rPr lang="fr-FR" altLang="ko-KR" dirty="0">
                <a:solidFill>
                  <a:srgbClr val="1C1C1C"/>
                </a:solidFill>
                <a:ea typeface="굴림" charset="-127"/>
              </a:rPr>
              <a:t>CNET created</a:t>
            </a:r>
          </a:p>
          <a:p>
            <a:pPr algn="l"/>
            <a:r>
              <a:rPr lang="fr-FR" altLang="ko-KR" dirty="0">
                <a:solidFill>
                  <a:srgbClr val="1C1C1C"/>
                </a:solidFill>
                <a:ea typeface="굴림" charset="-127"/>
              </a:rPr>
              <a:t>the Centre National d'Etudes des Télécommunications</a:t>
            </a:r>
            <a:endParaRPr lang="en-US" altLang="ko-KR" dirty="0">
              <a:solidFill>
                <a:srgbClr val="1C1C1C"/>
              </a:solidFill>
              <a:ea typeface="굴림" charset="-127"/>
            </a:endParaRPr>
          </a:p>
        </p:txBody>
      </p:sp>
      <p:sp>
        <p:nvSpPr>
          <p:cNvPr id="40" name="포인트가 5개인 별 39"/>
          <p:cNvSpPr/>
          <p:nvPr/>
        </p:nvSpPr>
        <p:spPr>
          <a:xfrm>
            <a:off x="8215313"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cxnSp>
        <p:nvCxnSpPr>
          <p:cNvPr id="44" name="구부러진 연결선 43"/>
          <p:cNvCxnSpPr>
            <a:stCxn id="19" idx="2"/>
            <a:endCxn id="25" idx="1"/>
          </p:cNvCxnSpPr>
          <p:nvPr/>
        </p:nvCxnSpPr>
        <p:spPr>
          <a:xfrm rot="16200000" flipH="1">
            <a:off x="590550" y="3590925"/>
            <a:ext cx="830263" cy="1274763"/>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hape 49"/>
          <p:cNvCxnSpPr>
            <a:stCxn id="24" idx="0"/>
            <a:endCxn id="26" idx="2"/>
          </p:cNvCxnSpPr>
          <p:nvPr/>
        </p:nvCxnSpPr>
        <p:spPr>
          <a:xfrm rot="16200000" flipV="1">
            <a:off x="1593850" y="2192338"/>
            <a:ext cx="1241425" cy="1000125"/>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Shape 51"/>
          <p:cNvCxnSpPr>
            <a:stCxn id="28" idx="0"/>
            <a:endCxn id="27" idx="2"/>
          </p:cNvCxnSpPr>
          <p:nvPr/>
        </p:nvCxnSpPr>
        <p:spPr>
          <a:xfrm rot="16200000" flipV="1">
            <a:off x="2774584" y="3203209"/>
            <a:ext cx="218221" cy="158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구부러진 연결선 54"/>
          <p:cNvCxnSpPr>
            <a:stCxn id="29" idx="2"/>
            <a:endCxn id="30" idx="0"/>
          </p:cNvCxnSpPr>
          <p:nvPr/>
        </p:nvCxnSpPr>
        <p:spPr>
          <a:xfrm rot="5400000">
            <a:off x="2659144" y="3940093"/>
            <a:ext cx="407136" cy="153297"/>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7" name="구부러진 연결선 56"/>
          <p:cNvCxnSpPr>
            <a:stCxn id="31" idx="2"/>
            <a:endCxn id="33" idx="0"/>
          </p:cNvCxnSpPr>
          <p:nvPr/>
        </p:nvCxnSpPr>
        <p:spPr>
          <a:xfrm rot="5400000">
            <a:off x="2554736" y="4187375"/>
            <a:ext cx="1116015" cy="36761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1" name="Shape 60"/>
          <p:cNvCxnSpPr>
            <a:stCxn id="32" idx="0"/>
            <a:endCxn id="34" idx="2"/>
          </p:cNvCxnSpPr>
          <p:nvPr/>
        </p:nvCxnSpPr>
        <p:spPr>
          <a:xfrm rot="5400000" flipH="1" flipV="1">
            <a:off x="3879851" y="1763714"/>
            <a:ext cx="1241424" cy="1857374"/>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3" name="Shape 62"/>
          <p:cNvCxnSpPr>
            <a:stCxn id="36" idx="2"/>
            <a:endCxn id="35" idx="0"/>
          </p:cNvCxnSpPr>
          <p:nvPr/>
        </p:nvCxnSpPr>
        <p:spPr>
          <a:xfrm rot="5400000">
            <a:off x="4162079" y="4223094"/>
            <a:ext cx="1758952" cy="93911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5" name="구부러진 연결선 64"/>
          <p:cNvCxnSpPr>
            <a:stCxn id="37" idx="3"/>
            <a:endCxn id="38" idx="0"/>
          </p:cNvCxnSpPr>
          <p:nvPr/>
        </p:nvCxnSpPr>
        <p:spPr>
          <a:xfrm rot="16200000" flipH="1">
            <a:off x="6361457" y="4156419"/>
            <a:ext cx="687390" cy="89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8" name="구부러진 연결선 67"/>
          <p:cNvCxnSpPr>
            <a:stCxn id="40" idx="4"/>
            <a:endCxn id="39" idx="3"/>
          </p:cNvCxnSpPr>
          <p:nvPr/>
        </p:nvCxnSpPr>
        <p:spPr>
          <a:xfrm flipH="1" flipV="1">
            <a:off x="8143875" y="2341391"/>
            <a:ext cx="500063" cy="1162728"/>
          </a:xfrm>
          <a:prstGeom prst="curvedConnector3">
            <a:avLst>
              <a:gd name="adj1" fmla="val -45714"/>
            </a:avLst>
          </a:prstGeom>
          <a:ln>
            <a:tailEnd type="arrow"/>
          </a:ln>
        </p:spPr>
        <p:style>
          <a:lnRef idx="3">
            <a:schemeClr val="accent2"/>
          </a:lnRef>
          <a:fillRef idx="0">
            <a:schemeClr val="accent2"/>
          </a:fillRef>
          <a:effectRef idx="2">
            <a:schemeClr val="accent2"/>
          </a:effectRef>
          <a:fontRef idx="minor">
            <a:schemeClr val="tx1"/>
          </a:fontRef>
        </p:style>
      </p:cxnSp>
      <p:sp>
        <p:nvSpPr>
          <p:cNvPr id="96" name="모서리가 둥근 직사각형 95"/>
          <p:cNvSpPr/>
          <p:nvPr/>
        </p:nvSpPr>
        <p:spPr>
          <a:xfrm>
            <a:off x="2286000" y="1643063"/>
            <a:ext cx="4143375" cy="12144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1890-1915</a:t>
            </a:r>
          </a:p>
          <a:p>
            <a:pPr algn="l">
              <a:defRPr/>
            </a:pPr>
            <a:r>
              <a:rPr lang="en-US" altLang="ko-KR" dirty="0"/>
              <a:t># of telephones in France more than doubled every five years</a:t>
            </a:r>
          </a:p>
          <a:p>
            <a:pPr algn="l">
              <a:defRPr/>
            </a:pPr>
            <a:r>
              <a:rPr lang="en-US" altLang="ko-KR" dirty="0"/>
              <a:t>15,432 to 357,515</a:t>
            </a:r>
          </a:p>
        </p:txBody>
      </p:sp>
      <p:sp>
        <p:nvSpPr>
          <p:cNvPr id="95" name="원형 화살표 94"/>
          <p:cNvSpPr/>
          <p:nvPr/>
        </p:nvSpPr>
        <p:spPr>
          <a:xfrm>
            <a:off x="3714750" y="2714625"/>
            <a:ext cx="1357313" cy="1571625"/>
          </a:xfrm>
          <a:prstGeom prst="circularArrow">
            <a:avLst/>
          </a:prstGeom>
        </p:spPr>
        <p:style>
          <a:lnRef idx="1">
            <a:schemeClr val="accent4"/>
          </a:lnRef>
          <a:fillRef idx="2">
            <a:schemeClr val="accent4"/>
          </a:fillRef>
          <a:effectRef idx="1">
            <a:schemeClr val="accent4"/>
          </a:effectRef>
          <a:fontRef idx="minor">
            <a:schemeClr val="dk1"/>
          </a:fontRef>
        </p:style>
        <p:txBody>
          <a:bodyPr anchor="ctr"/>
          <a:lstStyle/>
          <a:p>
            <a:pPr algn="l"/>
            <a:endParaRPr lang="ko-KR" altLang="en-US">
              <a:solidFill>
                <a:schemeClr val="tx1"/>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par>
                                <p:cTn id="8" presetID="12" presetClass="entr" presetSubtype="4"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slide(fromBottom)">
                                      <p:cBhvr>
                                        <p:cTn id="10" dur="500"/>
                                        <p:tgtEl>
                                          <p:spTgt spid="44"/>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lide(fromBottom)">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4"/>
                                        </p:tgtEl>
                                        <p:attrNameLst>
                                          <p:attrName>style.visibility</p:attrName>
                                        </p:attrNameLst>
                                      </p:cBhvr>
                                      <p:to>
                                        <p:strVal val="hidden"/>
                                      </p:to>
                                    </p:set>
                                  </p:childTnLst>
                                </p:cTn>
                              </p:par>
                              <p:par>
                                <p:cTn id="20" presetID="1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cTn>
                              </p:par>
                              <p:par>
                                <p:cTn id="23" presetID="12" presetClass="entr" presetSubtype="4"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slide(fromBottom)">
                                      <p:cBhvr>
                                        <p:cTn id="25" dur="500"/>
                                        <p:tgtEl>
                                          <p:spTgt spid="5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slide(fromBottom)">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0"/>
                                        </p:tgtEl>
                                        <p:attrNameLst>
                                          <p:attrName>style.visibility</p:attrName>
                                        </p:attrNameLst>
                                      </p:cBhvr>
                                      <p:to>
                                        <p:strVal val="hidden"/>
                                      </p:to>
                                    </p:set>
                                  </p:childTnLst>
                                </p:cTn>
                              </p:par>
                              <p:par>
                                <p:cTn id="35" presetID="1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slide(fromBottom)">
                                      <p:cBhvr>
                                        <p:cTn id="37" dur="500"/>
                                        <p:tgtEl>
                                          <p:spTgt spid="27"/>
                                        </p:tgtEl>
                                      </p:cBhvr>
                                    </p:animEffect>
                                  </p:childTnLst>
                                </p:cTn>
                              </p:par>
                              <p:par>
                                <p:cTn id="38" presetID="12" presetClass="entr" presetSubtype="4"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slide(fromBottom)">
                                      <p:cBhvr>
                                        <p:cTn id="40" dur="500"/>
                                        <p:tgtEl>
                                          <p:spTgt spid="5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slide(fromBottom)">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52"/>
                                        </p:tgtEl>
                                        <p:attrNameLst>
                                          <p:attrName>style.visibility</p:attrName>
                                        </p:attrNameLst>
                                      </p:cBhvr>
                                      <p:to>
                                        <p:strVal val="hidden"/>
                                      </p:to>
                                    </p:set>
                                  </p:childTnLst>
                                </p:cTn>
                              </p:par>
                              <p:par>
                                <p:cTn id="50" presetID="12" presetClass="entr" presetSubtype="4"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slide(fromBottom)">
                                      <p:cBhvr>
                                        <p:cTn id="52" dur="500"/>
                                        <p:tgtEl>
                                          <p:spTgt spid="30"/>
                                        </p:tgtEl>
                                      </p:cBhvr>
                                    </p:animEffect>
                                  </p:childTnLst>
                                </p:cTn>
                              </p:par>
                              <p:par>
                                <p:cTn id="53" presetID="12" presetClass="entr" presetSubtype="4"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slide(fromBottom)">
                                      <p:cBhvr>
                                        <p:cTn id="55" dur="500"/>
                                        <p:tgtEl>
                                          <p:spTgt spid="55"/>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slide(fromBottom)">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5"/>
                                        </p:tgtEl>
                                        <p:attrNameLst>
                                          <p:attrName>style.visibility</p:attrName>
                                        </p:attrNameLst>
                                      </p:cBhvr>
                                      <p:to>
                                        <p:strVal val="hidden"/>
                                      </p:to>
                                    </p:set>
                                  </p:childTnLst>
                                </p:cTn>
                              </p:par>
                              <p:par>
                                <p:cTn id="65" presetID="1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slide(fromBottom)">
                                      <p:cBhvr>
                                        <p:cTn id="67" dur="500"/>
                                        <p:tgtEl>
                                          <p:spTgt spid="33"/>
                                        </p:tgtEl>
                                      </p:cBhvr>
                                    </p:animEffect>
                                  </p:childTnLst>
                                </p:cTn>
                              </p:par>
                              <p:par>
                                <p:cTn id="68" presetID="12" presetClass="entr" presetSubtype="4" fill="hold"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slide(fromBottom)">
                                      <p:cBhvr>
                                        <p:cTn id="70" dur="500"/>
                                        <p:tgtEl>
                                          <p:spTgt spid="57"/>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slide(fromBottom)">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33"/>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57"/>
                                        </p:tgtEl>
                                        <p:attrNameLst>
                                          <p:attrName>style.visibility</p:attrName>
                                        </p:attrNameLst>
                                      </p:cBhvr>
                                      <p:to>
                                        <p:strVal val="hidden"/>
                                      </p:to>
                                    </p:set>
                                  </p:childTnLst>
                                </p:cTn>
                              </p:par>
                              <p:par>
                                <p:cTn id="80" presetID="12" presetClass="entr" presetSubtype="4"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slide(fromBottom)">
                                      <p:cBhvr>
                                        <p:cTn id="82" dur="500"/>
                                        <p:tgtEl>
                                          <p:spTgt spid="34"/>
                                        </p:tgtEl>
                                      </p:cBhvr>
                                    </p:animEffect>
                                  </p:childTnLst>
                                </p:cTn>
                              </p:par>
                              <p:par>
                                <p:cTn id="83" presetID="12" presetClass="entr" presetSubtype="4"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slide(fromBottom)">
                                      <p:cBhvr>
                                        <p:cTn id="85" dur="500"/>
                                        <p:tgtEl>
                                          <p:spTgt spid="61"/>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slide(fromBottom)">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34"/>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61"/>
                                        </p:tgtEl>
                                        <p:attrNameLst>
                                          <p:attrName>style.visibility</p:attrName>
                                        </p:attrNameLst>
                                      </p:cBhvr>
                                      <p:to>
                                        <p:strVal val="hidden"/>
                                      </p:to>
                                    </p:set>
                                  </p:childTnLst>
                                </p:cTn>
                              </p:par>
                              <p:par>
                                <p:cTn id="95" presetID="12" presetClass="entr" presetSubtype="4" fill="hold" grpId="0"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slide(fromBottom)">
                                      <p:cBhvr>
                                        <p:cTn id="97" dur="500"/>
                                        <p:tgtEl>
                                          <p:spTgt spid="96"/>
                                        </p:tgtEl>
                                      </p:cBhvr>
                                    </p:animEffect>
                                  </p:childTnLst>
                                </p:cTn>
                              </p:par>
                              <p:par>
                                <p:cTn id="98" presetID="12" presetClass="entr" presetSubtype="4"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Effect transition="in" filter="slide(fromBottom)">
                                      <p:cBhvr>
                                        <p:cTn id="100" dur="500"/>
                                        <p:tgtEl>
                                          <p:spTgt spid="95"/>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96"/>
                                        </p:tgtEl>
                                        <p:attrNameLst>
                                          <p:attrName>style.visibility</p:attrName>
                                        </p:attrNameLst>
                                      </p:cBhvr>
                                      <p:to>
                                        <p:strVal val="hidden"/>
                                      </p:to>
                                    </p:set>
                                  </p:childTnLst>
                                </p:cTn>
                              </p:par>
                              <p:par>
                                <p:cTn id="105" presetID="12" presetClass="entr" presetSubtype="4"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slide(fromBottom)">
                                      <p:cBhvr>
                                        <p:cTn id="107" dur="500"/>
                                        <p:tgtEl>
                                          <p:spTgt spid="35"/>
                                        </p:tgtEl>
                                      </p:cBhvr>
                                    </p:animEffect>
                                  </p:childTnLst>
                                </p:cTn>
                              </p:par>
                              <p:par>
                                <p:cTn id="108" presetID="12" presetClass="entr" presetSubtype="4" fill="hold"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slide(fromBottom)">
                                      <p:cBhvr>
                                        <p:cTn id="110" dur="500"/>
                                        <p:tgtEl>
                                          <p:spTgt spid="63"/>
                                        </p:tgtEl>
                                      </p:cBhvr>
                                    </p:animEffect>
                                  </p:childTnLst>
                                </p:cTn>
                              </p:par>
                              <p:par>
                                <p:cTn id="111" presetID="12" presetClass="entr" presetSubtype="4"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slide(fromBottom)">
                                      <p:cBhvr>
                                        <p:cTn id="113" dur="500"/>
                                        <p:tgtEl>
                                          <p:spTgt spid="36"/>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3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63"/>
                                        </p:tgtEl>
                                        <p:attrNameLst>
                                          <p:attrName>style.visibility</p:attrName>
                                        </p:attrNameLst>
                                      </p:cBhvr>
                                      <p:to>
                                        <p:strVal val="hidden"/>
                                      </p:to>
                                    </p:set>
                                  </p:childTnLst>
                                </p:cTn>
                              </p:par>
                              <p:par>
                                <p:cTn id="120" presetID="12" presetClass="entr" presetSubtype="4"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slide(fromBottom)">
                                      <p:cBhvr>
                                        <p:cTn id="122" dur="500"/>
                                        <p:tgtEl>
                                          <p:spTgt spid="38"/>
                                        </p:tgtEl>
                                      </p:cBhvr>
                                    </p:animEffect>
                                  </p:childTnLst>
                                </p:cTn>
                              </p:par>
                              <p:par>
                                <p:cTn id="123" presetID="12" presetClass="entr" presetSubtype="4" fill="hold"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slide(fromBottom)">
                                      <p:cBhvr>
                                        <p:cTn id="125" dur="500"/>
                                        <p:tgtEl>
                                          <p:spTgt spid="65"/>
                                        </p:tgtEl>
                                      </p:cBhvr>
                                    </p:animEffect>
                                  </p:childTnLst>
                                </p:cTn>
                              </p:par>
                              <p:par>
                                <p:cTn id="126" presetID="12" presetClass="entr" presetSubtype="4"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slide(fromBottom)">
                                      <p:cBhvr>
                                        <p:cTn id="128" dur="500"/>
                                        <p:tgtEl>
                                          <p:spTgt spid="37"/>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8"/>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65"/>
                                        </p:tgtEl>
                                        <p:attrNameLst>
                                          <p:attrName>style.visibility</p:attrName>
                                        </p:attrNameLst>
                                      </p:cBhvr>
                                      <p:to>
                                        <p:strVal val="hidden"/>
                                      </p:to>
                                    </p:set>
                                  </p:childTnLst>
                                </p:cTn>
                              </p:par>
                              <p:par>
                                <p:cTn id="135" presetID="12" presetClass="entr" presetSubtype="4"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slide(fromBottom)">
                                      <p:cBhvr>
                                        <p:cTn id="137" dur="500"/>
                                        <p:tgtEl>
                                          <p:spTgt spid="39"/>
                                        </p:tgtEl>
                                      </p:cBhvr>
                                    </p:animEffect>
                                  </p:childTnLst>
                                </p:cTn>
                              </p:par>
                              <p:par>
                                <p:cTn id="138" presetID="12" presetClass="entr" presetSubtype="4" fill="hold" nodeType="with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slide(fromBottom)">
                                      <p:cBhvr>
                                        <p:cTn id="140" dur="500"/>
                                        <p:tgtEl>
                                          <p:spTgt spid="68"/>
                                        </p:tgtEl>
                                      </p:cBhvr>
                                    </p:animEffect>
                                  </p:childTnLst>
                                </p:cTn>
                              </p:par>
                              <p:par>
                                <p:cTn id="141" presetID="12" presetClass="entr" presetSubtype="4"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slide(fromBottom)">
                                      <p:cBhvr>
                                        <p:cTn id="1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5" grpId="1" animBg="1"/>
      <p:bldP spid="26" grpId="0" animBg="1"/>
      <p:bldP spid="26" grpId="1" animBg="1"/>
      <p:bldP spid="27" grpId="0" animBg="1"/>
      <p:bldP spid="27" grpId="1" animBg="1"/>
      <p:bldP spid="28" grpId="0" animBg="1"/>
      <p:bldP spid="29" grpId="0" animBg="1"/>
      <p:bldP spid="30" grpId="0" animBg="1"/>
      <p:bldP spid="30" grpId="1" animBg="1"/>
      <p:bldP spid="31" grpId="0" animBg="1"/>
      <p:bldP spid="32" grpId="0" animBg="1"/>
      <p:bldP spid="33" grpId="0" animBg="1"/>
      <p:bldP spid="33" grpId="1" animBg="1"/>
      <p:bldP spid="34" grpId="0" animBg="1"/>
      <p:bldP spid="34" grpId="1" animBg="1"/>
      <p:bldP spid="35" grpId="0" animBg="1"/>
      <p:bldP spid="35" grpId="1" animBg="1"/>
      <p:bldP spid="36" grpId="0" animBg="1"/>
      <p:bldP spid="37" grpId="0" animBg="1"/>
      <p:bldP spid="38" grpId="0" animBg="1"/>
      <p:bldP spid="38" grpId="1" animBg="1"/>
      <p:bldP spid="39" grpId="0" animBg="1"/>
      <p:bldP spid="40" grpId="0" animBg="1"/>
      <p:bldP spid="96" grpId="0" animBg="1"/>
      <p:bldP spid="96" grpId="1" animBg="1"/>
      <p:bldP spid="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Organization chart of </a:t>
            </a:r>
            <a:r>
              <a:rPr lang="en-US" altLang="ko-KR" dirty="0" err="1" smtClean="0"/>
              <a:t>Ofcom</a:t>
            </a:r>
            <a:endParaRPr lang="ko-KR" alt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571604" y="1428736"/>
            <a:ext cx="5857916" cy="5048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Actual actions of </a:t>
            </a:r>
            <a:r>
              <a:rPr lang="en-US" altLang="ko-KR" dirty="0" err="1" smtClean="0"/>
              <a:t>Ofcom</a:t>
            </a:r>
            <a:endParaRPr lang="ko-KR" altLang="en-US" dirty="0"/>
          </a:p>
        </p:txBody>
      </p:sp>
      <p:sp>
        <p:nvSpPr>
          <p:cNvPr id="3" name="내용 개체 틀 2"/>
          <p:cNvSpPr>
            <a:spLocks noGrp="1"/>
          </p:cNvSpPr>
          <p:nvPr>
            <p:ph idx="1"/>
          </p:nvPr>
        </p:nvSpPr>
        <p:spPr/>
        <p:txBody>
          <a:bodyPr>
            <a:normAutofit fontScale="55000" lnSpcReduction="20000"/>
          </a:bodyPr>
          <a:lstStyle/>
          <a:p>
            <a:pPr lvl="1"/>
            <a:r>
              <a:rPr lang="en-US" sz="4000" b="1" dirty="0" smtClean="0">
                <a:solidFill>
                  <a:schemeClr val="accent2"/>
                </a:solidFill>
              </a:rPr>
              <a:t>CPS</a:t>
            </a:r>
            <a:r>
              <a:rPr lang="en-US" sz="4000" dirty="0" smtClean="0"/>
              <a:t>(Carrier Pre Selection : Helping the destitute operator to establish their networks in BT’s local </a:t>
            </a:r>
            <a:r>
              <a:rPr lang="en-US" sz="3600" dirty="0" smtClean="0"/>
              <a:t>exchange)</a:t>
            </a:r>
          </a:p>
          <a:p>
            <a:pPr lvl="1">
              <a:buNone/>
            </a:pPr>
            <a:r>
              <a:rPr lang="en-US" sz="4000" b="1" dirty="0" smtClean="0">
                <a:solidFill>
                  <a:schemeClr val="accent2"/>
                </a:solidFill>
              </a:rPr>
              <a:t>     			+</a:t>
            </a:r>
          </a:p>
          <a:p>
            <a:pPr lvl="1"/>
            <a:r>
              <a:rPr lang="en-US" sz="4000" b="1" dirty="0" smtClean="0">
                <a:solidFill>
                  <a:schemeClr val="accent2"/>
                </a:solidFill>
              </a:rPr>
              <a:t>LLU</a:t>
            </a:r>
            <a:r>
              <a:rPr lang="en-US" sz="4000" dirty="0" smtClean="0"/>
              <a:t>(Local Loop Unbundling : Keeping away BT from using their power for lend bundled share local loop) </a:t>
            </a:r>
          </a:p>
          <a:p>
            <a:pPr lvl="1">
              <a:buNone/>
            </a:pPr>
            <a:r>
              <a:rPr lang="en-US" altLang="ko-KR" sz="4000" b="1" dirty="0">
                <a:solidFill>
                  <a:schemeClr val="accent2"/>
                </a:solidFill>
              </a:rPr>
              <a:t>	</a:t>
            </a:r>
            <a:r>
              <a:rPr lang="en-US" altLang="ko-KR" sz="4000" b="1" dirty="0" smtClean="0">
                <a:solidFill>
                  <a:schemeClr val="accent2"/>
                </a:solidFill>
              </a:rPr>
              <a:t>			</a:t>
            </a:r>
          </a:p>
          <a:p>
            <a:pPr lvl="1">
              <a:buFont typeface="Arial" charset="0"/>
              <a:buChar char="•"/>
            </a:pPr>
            <a:r>
              <a:rPr lang="en-US" altLang="ko-KR" sz="4500" b="1" dirty="0" smtClean="0">
                <a:solidFill>
                  <a:schemeClr val="accent2"/>
                </a:solidFill>
              </a:rPr>
              <a:t>Indirect access</a:t>
            </a:r>
          </a:p>
          <a:p>
            <a:pPr lvl="1">
              <a:buFont typeface="Arial" charset="0"/>
              <a:buChar char="•"/>
            </a:pPr>
            <a:r>
              <a:rPr lang="en-US" altLang="ko-KR" sz="4500" b="1" dirty="0" smtClean="0">
                <a:solidFill>
                  <a:schemeClr val="accent2"/>
                </a:solidFill>
              </a:rPr>
              <a:t>Number Portability</a:t>
            </a:r>
          </a:p>
          <a:p>
            <a:pPr lvl="1">
              <a:buFont typeface="Arial" charset="0"/>
              <a:buChar char="•"/>
            </a:pPr>
            <a:r>
              <a:rPr lang="en-US" altLang="ko-KR" sz="4500" b="1" dirty="0" smtClean="0">
                <a:solidFill>
                  <a:schemeClr val="accent2"/>
                </a:solidFill>
              </a:rPr>
              <a:t>Wholesale Line rental</a:t>
            </a:r>
          </a:p>
          <a:p>
            <a:pPr lvl="1">
              <a:buNone/>
            </a:pPr>
            <a:endParaRPr lang="en-US" altLang="ko-KR" b="1" dirty="0">
              <a:solidFill>
                <a:schemeClr val="accent2"/>
              </a:solidFill>
            </a:endParaRPr>
          </a:p>
          <a:p>
            <a:pPr lvl="1">
              <a:buNone/>
            </a:pPr>
            <a:r>
              <a:rPr lang="en-US" altLang="ko-KR" sz="5500" b="1" dirty="0" smtClean="0">
                <a:solidFill>
                  <a:srgbClr val="FF0000"/>
                </a:solidFill>
                <a:sym typeface="Wingdings" pitchFamily="2" charset="2"/>
              </a:rPr>
              <a:t> To restrain the exclusive power of </a:t>
            </a:r>
          </a:p>
          <a:p>
            <a:pPr lvl="1">
              <a:buNone/>
            </a:pPr>
            <a:r>
              <a:rPr lang="en-US" altLang="ko-KR" sz="5500" b="1" dirty="0" smtClean="0">
                <a:solidFill>
                  <a:srgbClr val="FF0000"/>
                </a:solidFill>
                <a:sym typeface="Wingdings" pitchFamily="2" charset="2"/>
              </a:rPr>
              <a:t>		BT in the market </a:t>
            </a:r>
            <a:endParaRPr lang="en-US" altLang="ko-KR" sz="5500" b="1" dirty="0" smtClean="0">
              <a:solidFill>
                <a:srgbClr val="FF0000"/>
              </a:solidFill>
            </a:endParaRPr>
          </a:p>
          <a:p>
            <a:pPr lvl="1">
              <a:buNone/>
            </a:pPr>
            <a:endParaRPr lang="en-US" altLang="ko-KR" b="1" dirty="0" smtClean="0">
              <a:solidFill>
                <a:schemeClr val="accent2"/>
              </a:solidFill>
            </a:endParaRPr>
          </a:p>
          <a:p>
            <a:pPr lvl="6">
              <a:buNone/>
            </a:pPr>
            <a:endParaRPr lang="en-US" altLang="ko-KR" b="1" dirty="0" smtClean="0">
              <a:solidFill>
                <a:schemeClr val="accent2"/>
              </a:solidFill>
            </a:endParaRPr>
          </a:p>
          <a:p>
            <a:pPr lvl="6">
              <a:buNone/>
            </a:pPr>
            <a:endParaRPr lang="en-US" altLang="ko-KR" dirty="0" smtClean="0"/>
          </a:p>
          <a:p>
            <a:pPr lvl="1"/>
            <a:endParaRPr lang="en-US" altLang="ko-KR" dirty="0"/>
          </a:p>
          <a:p>
            <a:pPr lvl="1">
              <a:buNone/>
            </a:pPr>
            <a:endParaRPr lang="en-US" altLang="ko-KR" dirty="0" smtClean="0"/>
          </a:p>
          <a:p>
            <a:pPr lvl="1"/>
            <a:endParaRPr lang="en-US" dirty="0" smtClean="0"/>
          </a:p>
          <a:p>
            <a:endParaRPr lang="ko-KR"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hangingPunct="1"/>
            <a:r>
              <a:rPr lang="en-US" altLang="ko-KR" smtClean="0">
                <a:ea typeface="굴림" charset="-127"/>
              </a:rPr>
              <a:t>British Telecom</a:t>
            </a:r>
            <a:endParaRPr lang="ko-KR" altLang="en-US" smtClean="0">
              <a:ea typeface="굴림" charset="-127"/>
            </a:endParaRPr>
          </a:p>
        </p:txBody>
      </p:sp>
      <p:pic>
        <p:nvPicPr>
          <p:cNvPr id="36867" name="표 개체 틀 5" descr="bt로고.gif"/>
          <p:cNvPicPr>
            <a:picLocks noGrp="1" noChangeAspect="1"/>
          </p:cNvPicPr>
          <p:nvPr>
            <p:ph type="tbl" idx="1"/>
          </p:nvPr>
        </p:nvPicPr>
        <p:blipFill>
          <a:blip r:embed="rId2"/>
          <a:srcRect/>
          <a:stretch>
            <a:fillRect/>
          </a:stretch>
        </p:blipFill>
        <p:spPr>
          <a:xfrm>
            <a:off x="838200" y="1763713"/>
            <a:ext cx="2009775" cy="965200"/>
          </a:xfrm>
        </p:spPr>
      </p:pic>
      <p:sp>
        <p:nvSpPr>
          <p:cNvPr id="36868" name="바닥글 개체 틀 3"/>
          <p:cNvSpPr>
            <a:spLocks noGrp="1"/>
          </p:cNvSpPr>
          <p:nvPr>
            <p:ph type="ftr" sz="quarter" idx="11"/>
          </p:nvPr>
        </p:nvSpPr>
        <p:spPr>
          <a:noFill/>
        </p:spPr>
        <p:txBody>
          <a:bodyPr/>
          <a:lstStyle/>
          <a:p>
            <a:r>
              <a:rPr lang="en-US" altLang="ko-KR"/>
              <a:t>Information and Communications University</a:t>
            </a:r>
          </a:p>
        </p:txBody>
      </p:sp>
      <p:sp>
        <p:nvSpPr>
          <p:cNvPr id="36869" name="슬라이드 번호 개체 틀 4"/>
          <p:cNvSpPr>
            <a:spLocks noGrp="1"/>
          </p:cNvSpPr>
          <p:nvPr>
            <p:ph type="sldNum" sz="quarter" idx="12"/>
          </p:nvPr>
        </p:nvSpPr>
        <p:spPr>
          <a:noFill/>
        </p:spPr>
        <p:txBody>
          <a:bodyPr/>
          <a:lstStyle/>
          <a:p>
            <a:fld id="{75395785-5391-43E7-A527-6498B2DCBD1C}" type="slidenum">
              <a:rPr lang="en-US" altLang="ko-KR" smtClean="0"/>
              <a:pPr/>
              <a:t>32</a:t>
            </a:fld>
            <a:endParaRPr lang="en-US" altLang="ko-KR" smtClean="0"/>
          </a:p>
        </p:txBody>
      </p:sp>
      <p:graphicFrame>
        <p:nvGraphicFramePr>
          <p:cNvPr id="7" name="다이어그램 6"/>
          <p:cNvGraphicFramePr/>
          <p:nvPr/>
        </p:nvGraphicFramePr>
        <p:xfrm>
          <a:off x="708075" y="2480211"/>
          <a:ext cx="7690339" cy="2359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직선 화살표 연결선 9"/>
          <p:cNvCxnSpPr/>
          <p:nvPr/>
        </p:nvCxnSpPr>
        <p:spPr bwMode="auto">
          <a:xfrm rot="16200000" flipH="1">
            <a:off x="1181101" y="4079875"/>
            <a:ext cx="830262" cy="801687"/>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sp>
        <p:nvSpPr>
          <p:cNvPr id="36872" name="TextBox 10"/>
          <p:cNvSpPr txBox="1">
            <a:spLocks noChangeArrowheads="1"/>
          </p:cNvSpPr>
          <p:nvPr/>
        </p:nvSpPr>
        <p:spPr bwMode="auto">
          <a:xfrm>
            <a:off x="1293813" y="4895850"/>
            <a:ext cx="2546350" cy="368300"/>
          </a:xfrm>
          <a:prstGeom prst="rect">
            <a:avLst/>
          </a:prstGeom>
          <a:noFill/>
          <a:ln w="9525">
            <a:noFill/>
            <a:miter lim="800000"/>
            <a:headEnd/>
            <a:tailEnd/>
          </a:ln>
        </p:spPr>
        <p:txBody>
          <a:bodyPr>
            <a:spAutoFit/>
          </a:bodyPr>
          <a:lstStyle/>
          <a:p>
            <a:r>
              <a:rPr lang="en-US" altLang="ko-KR">
                <a:ea typeface="굴림" charset="-127"/>
              </a:rPr>
              <a:t>Established</a:t>
            </a:r>
            <a:endParaRPr lang="ko-KR" altLang="en-US">
              <a:ea typeface="굴림" charset="-127"/>
            </a:endParaRPr>
          </a:p>
        </p:txBody>
      </p:sp>
      <p:cxnSp>
        <p:nvCxnSpPr>
          <p:cNvPr id="12" name="직선 화살표 연결선 11"/>
          <p:cNvCxnSpPr/>
          <p:nvPr/>
        </p:nvCxnSpPr>
        <p:spPr bwMode="auto">
          <a:xfrm rot="5400000" flipH="1" flipV="1">
            <a:off x="3009900" y="2713038"/>
            <a:ext cx="631825" cy="606425"/>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sp>
        <p:nvSpPr>
          <p:cNvPr id="36874" name="TextBox 13"/>
          <p:cNvSpPr txBox="1">
            <a:spLocks noChangeArrowheads="1"/>
          </p:cNvSpPr>
          <p:nvPr/>
        </p:nvSpPr>
        <p:spPr bwMode="auto">
          <a:xfrm>
            <a:off x="3036888" y="2319338"/>
            <a:ext cx="2546350" cy="646112"/>
          </a:xfrm>
          <a:prstGeom prst="rect">
            <a:avLst/>
          </a:prstGeom>
          <a:noFill/>
          <a:ln w="9525">
            <a:noFill/>
            <a:miter lim="800000"/>
            <a:headEnd/>
            <a:tailEnd/>
          </a:ln>
        </p:spPr>
        <p:txBody>
          <a:bodyPr>
            <a:spAutoFit/>
          </a:bodyPr>
          <a:lstStyle/>
          <a:p>
            <a:r>
              <a:rPr lang="en-US" altLang="ko-KR">
                <a:ea typeface="굴림" charset="-127"/>
              </a:rPr>
              <a:t>Start Oligopoly with Mercury</a:t>
            </a:r>
            <a:endParaRPr lang="ko-KR" altLang="en-US">
              <a:ea typeface="굴림" charset="-127"/>
            </a:endParaRPr>
          </a:p>
        </p:txBody>
      </p:sp>
      <p:cxnSp>
        <p:nvCxnSpPr>
          <p:cNvPr id="15" name="직선 화살표 연결선 14"/>
          <p:cNvCxnSpPr/>
          <p:nvPr/>
        </p:nvCxnSpPr>
        <p:spPr bwMode="auto">
          <a:xfrm rot="5400000">
            <a:off x="3886994" y="4353719"/>
            <a:ext cx="833438" cy="82550"/>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sp>
        <p:nvSpPr>
          <p:cNvPr id="36876" name="TextBox 17"/>
          <p:cNvSpPr txBox="1">
            <a:spLocks noChangeArrowheads="1"/>
          </p:cNvSpPr>
          <p:nvPr/>
        </p:nvSpPr>
        <p:spPr bwMode="auto">
          <a:xfrm>
            <a:off x="5792788" y="4654550"/>
            <a:ext cx="2546350" cy="368300"/>
          </a:xfrm>
          <a:prstGeom prst="rect">
            <a:avLst/>
          </a:prstGeom>
          <a:noFill/>
          <a:ln w="9525">
            <a:noFill/>
            <a:miter lim="800000"/>
            <a:headEnd/>
            <a:tailEnd/>
          </a:ln>
        </p:spPr>
        <p:txBody>
          <a:bodyPr>
            <a:spAutoFit/>
          </a:bodyPr>
          <a:lstStyle/>
          <a:p>
            <a:r>
              <a:rPr lang="en-US" altLang="ko-KR">
                <a:ea typeface="굴림" charset="-127"/>
              </a:rPr>
              <a:t>Re-entered wireless</a:t>
            </a:r>
            <a:endParaRPr lang="ko-KR" altLang="en-US">
              <a:ea typeface="굴림" charset="-127"/>
            </a:endParaRPr>
          </a:p>
        </p:txBody>
      </p:sp>
      <p:cxnSp>
        <p:nvCxnSpPr>
          <p:cNvPr id="19" name="직선 화살표 연결선 18"/>
          <p:cNvCxnSpPr/>
          <p:nvPr/>
        </p:nvCxnSpPr>
        <p:spPr bwMode="auto">
          <a:xfrm flipV="1">
            <a:off x="5467350" y="2786063"/>
            <a:ext cx="595313" cy="528637"/>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sp>
        <p:nvSpPr>
          <p:cNvPr id="36878" name="TextBox 20"/>
          <p:cNvSpPr txBox="1">
            <a:spLocks noChangeArrowheads="1"/>
          </p:cNvSpPr>
          <p:nvPr/>
        </p:nvSpPr>
        <p:spPr bwMode="auto">
          <a:xfrm>
            <a:off x="5340350" y="1893888"/>
            <a:ext cx="2228850" cy="923925"/>
          </a:xfrm>
          <a:prstGeom prst="rect">
            <a:avLst/>
          </a:prstGeom>
          <a:noFill/>
          <a:ln w="9525">
            <a:noFill/>
            <a:miter lim="800000"/>
            <a:headEnd/>
            <a:tailEnd/>
          </a:ln>
        </p:spPr>
        <p:txBody>
          <a:bodyPr>
            <a:spAutoFit/>
          </a:bodyPr>
          <a:lstStyle/>
          <a:p>
            <a:r>
              <a:rPr lang="en-US" altLang="ko-KR">
                <a:ea typeface="굴림" charset="-127"/>
              </a:rPr>
              <a:t>Divided</a:t>
            </a:r>
          </a:p>
          <a:p>
            <a:r>
              <a:rPr lang="en-US" altLang="ko-KR">
                <a:ea typeface="굴림" charset="-127"/>
              </a:rPr>
              <a:t>LLU</a:t>
            </a:r>
          </a:p>
          <a:p>
            <a:r>
              <a:rPr lang="en-US" altLang="ko-KR">
                <a:ea typeface="굴림" charset="-127"/>
              </a:rPr>
              <a:t>Number portability </a:t>
            </a:r>
            <a:endParaRPr lang="ko-KR" altLang="en-US">
              <a:ea typeface="굴림" charset="-127"/>
            </a:endParaRPr>
          </a:p>
        </p:txBody>
      </p:sp>
      <p:cxnSp>
        <p:nvCxnSpPr>
          <p:cNvPr id="22" name="직선 화살표 연결선 21"/>
          <p:cNvCxnSpPr/>
          <p:nvPr/>
        </p:nvCxnSpPr>
        <p:spPr bwMode="auto">
          <a:xfrm rot="5400000">
            <a:off x="6773068" y="4136232"/>
            <a:ext cx="627063" cy="330200"/>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sp>
        <p:nvSpPr>
          <p:cNvPr id="36880" name="TextBox 23"/>
          <p:cNvSpPr txBox="1">
            <a:spLocks noChangeArrowheads="1"/>
          </p:cNvSpPr>
          <p:nvPr/>
        </p:nvSpPr>
        <p:spPr bwMode="auto">
          <a:xfrm>
            <a:off x="3302000" y="4848225"/>
            <a:ext cx="2544763" cy="369888"/>
          </a:xfrm>
          <a:prstGeom prst="rect">
            <a:avLst/>
          </a:prstGeom>
          <a:noFill/>
          <a:ln w="9525">
            <a:noFill/>
            <a:miter lim="800000"/>
            <a:headEnd/>
            <a:tailEnd/>
          </a:ln>
        </p:spPr>
        <p:txBody>
          <a:bodyPr>
            <a:spAutoFit/>
          </a:bodyPr>
          <a:lstStyle/>
          <a:p>
            <a:r>
              <a:rPr lang="en-US" altLang="ko-KR">
                <a:ea typeface="굴림" charset="-127"/>
              </a:rPr>
              <a:t>Competition Start</a:t>
            </a:r>
            <a:endParaRPr lang="ko-KR" altLang="en-US">
              <a:ea typeface="굴림" charset="-127"/>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hangingPunct="1"/>
            <a:r>
              <a:rPr lang="en-US" altLang="ko-KR" smtClean="0">
                <a:ea typeface="굴림" charset="-127"/>
              </a:rPr>
              <a:t>Vodafone</a:t>
            </a:r>
            <a:endParaRPr lang="ko-KR" altLang="en-US" smtClean="0">
              <a:ea typeface="굴림" charset="-127"/>
            </a:endParaRPr>
          </a:p>
        </p:txBody>
      </p:sp>
      <p:sp>
        <p:nvSpPr>
          <p:cNvPr id="37891" name="바닥글 개체 틀 3"/>
          <p:cNvSpPr>
            <a:spLocks noGrp="1"/>
          </p:cNvSpPr>
          <p:nvPr>
            <p:ph type="ftr" sz="quarter" idx="11"/>
          </p:nvPr>
        </p:nvSpPr>
        <p:spPr>
          <a:noFill/>
        </p:spPr>
        <p:txBody>
          <a:bodyPr/>
          <a:lstStyle/>
          <a:p>
            <a:r>
              <a:rPr lang="en-US" altLang="ko-KR"/>
              <a:t>Information and Communications University</a:t>
            </a:r>
          </a:p>
        </p:txBody>
      </p:sp>
      <p:sp>
        <p:nvSpPr>
          <p:cNvPr id="37892" name="슬라이드 번호 개체 틀 4"/>
          <p:cNvSpPr>
            <a:spLocks noGrp="1"/>
          </p:cNvSpPr>
          <p:nvPr>
            <p:ph type="sldNum" sz="quarter" idx="12"/>
          </p:nvPr>
        </p:nvSpPr>
        <p:spPr>
          <a:noFill/>
        </p:spPr>
        <p:txBody>
          <a:bodyPr/>
          <a:lstStyle/>
          <a:p>
            <a:fld id="{E8621663-E085-44B5-A259-52D2E3221F17}" type="slidenum">
              <a:rPr lang="en-US" altLang="ko-KR" smtClean="0"/>
              <a:pPr/>
              <a:t>33</a:t>
            </a:fld>
            <a:endParaRPr lang="en-US" altLang="ko-KR" smtClean="0"/>
          </a:p>
        </p:txBody>
      </p:sp>
      <p:graphicFrame>
        <p:nvGraphicFramePr>
          <p:cNvPr id="7" name="다이어그램 6"/>
          <p:cNvGraphicFramePr/>
          <p:nvPr/>
        </p:nvGraphicFramePr>
        <p:xfrm>
          <a:off x="708075" y="2480211"/>
          <a:ext cx="7690339" cy="235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직선 화살표 연결선 9"/>
          <p:cNvCxnSpPr/>
          <p:nvPr/>
        </p:nvCxnSpPr>
        <p:spPr bwMode="auto">
          <a:xfrm rot="16200000" flipH="1">
            <a:off x="1181101" y="4079875"/>
            <a:ext cx="830262" cy="801687"/>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sp>
        <p:nvSpPr>
          <p:cNvPr id="37895" name="TextBox 10"/>
          <p:cNvSpPr txBox="1">
            <a:spLocks noChangeArrowheads="1"/>
          </p:cNvSpPr>
          <p:nvPr/>
        </p:nvSpPr>
        <p:spPr bwMode="auto">
          <a:xfrm>
            <a:off x="604838" y="4881563"/>
            <a:ext cx="2827337" cy="369887"/>
          </a:xfrm>
          <a:prstGeom prst="rect">
            <a:avLst/>
          </a:prstGeom>
          <a:noFill/>
          <a:ln w="9525">
            <a:noFill/>
            <a:miter lim="800000"/>
            <a:headEnd/>
            <a:tailEnd/>
          </a:ln>
        </p:spPr>
        <p:txBody>
          <a:bodyPr>
            <a:spAutoFit/>
          </a:bodyPr>
          <a:lstStyle/>
          <a:p>
            <a:r>
              <a:rPr lang="en-US" altLang="ko-KR">
                <a:ea typeface="굴림" charset="-127"/>
              </a:rPr>
              <a:t>Earned wireless license</a:t>
            </a:r>
            <a:endParaRPr lang="ko-KR" altLang="en-US">
              <a:ea typeface="굴림" charset="-127"/>
            </a:endParaRPr>
          </a:p>
        </p:txBody>
      </p:sp>
      <p:cxnSp>
        <p:nvCxnSpPr>
          <p:cNvPr id="12" name="직선 화살표 연결선 11"/>
          <p:cNvCxnSpPr>
            <a:endCxn id="37897" idx="2"/>
          </p:cNvCxnSpPr>
          <p:nvPr/>
        </p:nvCxnSpPr>
        <p:spPr bwMode="auto">
          <a:xfrm flipV="1">
            <a:off x="3317875" y="2716213"/>
            <a:ext cx="541338" cy="517525"/>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sp>
        <p:nvSpPr>
          <p:cNvPr id="37897" name="TextBox 13"/>
          <p:cNvSpPr txBox="1">
            <a:spLocks noChangeArrowheads="1"/>
          </p:cNvSpPr>
          <p:nvPr/>
        </p:nvSpPr>
        <p:spPr bwMode="auto">
          <a:xfrm>
            <a:off x="2586038" y="2346325"/>
            <a:ext cx="2546350" cy="369888"/>
          </a:xfrm>
          <a:prstGeom prst="rect">
            <a:avLst/>
          </a:prstGeom>
          <a:noFill/>
          <a:ln w="9525">
            <a:noFill/>
            <a:miter lim="800000"/>
            <a:headEnd/>
            <a:tailEnd/>
          </a:ln>
        </p:spPr>
        <p:txBody>
          <a:bodyPr>
            <a:spAutoFit/>
          </a:bodyPr>
          <a:lstStyle/>
          <a:p>
            <a:r>
              <a:rPr lang="en-US" altLang="ko-KR">
                <a:ea typeface="굴림" charset="-127"/>
              </a:rPr>
              <a:t>Start Service</a:t>
            </a:r>
            <a:endParaRPr lang="ko-KR" altLang="en-US">
              <a:ea typeface="굴림" charset="-127"/>
            </a:endParaRPr>
          </a:p>
        </p:txBody>
      </p:sp>
      <p:cxnSp>
        <p:nvCxnSpPr>
          <p:cNvPr id="15" name="직선 화살표 연결선 14"/>
          <p:cNvCxnSpPr/>
          <p:nvPr/>
        </p:nvCxnSpPr>
        <p:spPr bwMode="auto">
          <a:xfrm rot="5400000">
            <a:off x="4844257" y="4439443"/>
            <a:ext cx="831850" cy="80963"/>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cxnSp>
        <p:nvCxnSpPr>
          <p:cNvPr id="19" name="직선 화살표 연결선 18"/>
          <p:cNvCxnSpPr/>
          <p:nvPr/>
        </p:nvCxnSpPr>
        <p:spPr bwMode="auto">
          <a:xfrm flipV="1">
            <a:off x="7240588" y="2714625"/>
            <a:ext cx="595312" cy="530225"/>
          </a:xfrm>
          <a:prstGeom prst="straightConnector1">
            <a:avLst/>
          </a:prstGeom>
          <a:gradFill rotWithShape="1">
            <a:gsLst>
              <a:gs pos="0">
                <a:schemeClr val="accent2"/>
              </a:gs>
              <a:gs pos="100000">
                <a:schemeClr val="accent2">
                  <a:gamma/>
                  <a:tint val="73725"/>
                  <a:invGamma/>
                </a:schemeClr>
              </a:gs>
            </a:gsLst>
            <a:lin ang="5400000" scaled="1"/>
          </a:gradFill>
          <a:ln w="38100" cap="flat" cmpd="sng" algn="ctr">
            <a:solidFill>
              <a:schemeClr val="tx1"/>
            </a:solidFill>
            <a:prstDash val="solid"/>
            <a:round/>
            <a:headEnd type="none" w="med" len="med"/>
            <a:tailEnd type="arrow"/>
          </a:ln>
          <a:effectLst/>
        </p:spPr>
      </p:cxnSp>
      <p:sp>
        <p:nvSpPr>
          <p:cNvPr id="37900" name="TextBox 20"/>
          <p:cNvSpPr txBox="1">
            <a:spLocks noChangeArrowheads="1"/>
          </p:cNvSpPr>
          <p:nvPr/>
        </p:nvSpPr>
        <p:spPr bwMode="auto">
          <a:xfrm>
            <a:off x="6734175" y="2344738"/>
            <a:ext cx="2227263" cy="369887"/>
          </a:xfrm>
          <a:prstGeom prst="rect">
            <a:avLst/>
          </a:prstGeom>
          <a:noFill/>
          <a:ln w="9525">
            <a:noFill/>
            <a:miter lim="800000"/>
            <a:headEnd/>
            <a:tailEnd/>
          </a:ln>
        </p:spPr>
        <p:txBody>
          <a:bodyPr>
            <a:spAutoFit/>
          </a:bodyPr>
          <a:lstStyle/>
          <a:p>
            <a:r>
              <a:rPr lang="en-US" altLang="ko-KR">
                <a:ea typeface="굴림" charset="-127"/>
              </a:rPr>
              <a:t>3G</a:t>
            </a:r>
            <a:endParaRPr lang="ko-KR" altLang="en-US">
              <a:ea typeface="굴림" charset="-127"/>
            </a:endParaRPr>
          </a:p>
        </p:txBody>
      </p:sp>
      <p:sp>
        <p:nvSpPr>
          <p:cNvPr id="37901" name="TextBox 23"/>
          <p:cNvSpPr txBox="1">
            <a:spLocks noChangeArrowheads="1"/>
          </p:cNvSpPr>
          <p:nvPr/>
        </p:nvSpPr>
        <p:spPr bwMode="auto">
          <a:xfrm>
            <a:off x="4060825" y="4891088"/>
            <a:ext cx="2546350" cy="369887"/>
          </a:xfrm>
          <a:prstGeom prst="rect">
            <a:avLst/>
          </a:prstGeom>
          <a:noFill/>
          <a:ln w="9525">
            <a:noFill/>
            <a:miter lim="800000"/>
            <a:headEnd/>
            <a:tailEnd/>
          </a:ln>
        </p:spPr>
        <p:txBody>
          <a:bodyPr>
            <a:spAutoFit/>
          </a:bodyPr>
          <a:lstStyle/>
          <a:p>
            <a:r>
              <a:rPr lang="en-US" altLang="ko-KR">
                <a:ea typeface="굴림" charset="-127"/>
              </a:rPr>
              <a:t>GSM Start</a:t>
            </a:r>
            <a:endParaRPr lang="ko-KR" altLang="en-US">
              <a:ea typeface="굴림" charset="-127"/>
            </a:endParaRPr>
          </a:p>
        </p:txBody>
      </p:sp>
      <p:pic>
        <p:nvPicPr>
          <p:cNvPr id="37902" name="표 개체 틀 19" descr="vorschalt_logo_v2.gif"/>
          <p:cNvPicPr>
            <a:picLocks noGrp="1" noChangeAspect="1"/>
          </p:cNvPicPr>
          <p:nvPr>
            <p:ph type="tbl" idx="1"/>
          </p:nvPr>
        </p:nvPicPr>
        <p:blipFill>
          <a:blip r:embed="rId6"/>
          <a:srcRect/>
          <a:stretch>
            <a:fillRect/>
          </a:stretch>
        </p:blipFill>
        <p:spPr>
          <a:xfrm>
            <a:off x="258763" y="1341438"/>
            <a:ext cx="3068637" cy="89535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내용 개체 틀 2"/>
          <p:cNvSpPr>
            <a:spLocks noGrp="1"/>
          </p:cNvSpPr>
          <p:nvPr>
            <p:ph idx="1"/>
          </p:nvPr>
        </p:nvSpPr>
        <p:spPr>
          <a:xfrm>
            <a:off x="1182688" y="1917700"/>
            <a:ext cx="7105650" cy="4525963"/>
          </a:xfrm>
        </p:spPr>
        <p:txBody>
          <a:bodyPr/>
          <a:lstStyle/>
          <a:p>
            <a:pPr eaLnBrk="1" hangingPunct="1"/>
            <a:r>
              <a:rPr lang="en-US" altLang="ko-KR" smtClean="0">
                <a:ea typeface="굴림" charset="-127"/>
              </a:rPr>
              <a:t>Matured </a:t>
            </a:r>
          </a:p>
          <a:p>
            <a:pPr eaLnBrk="1" hangingPunct="1"/>
            <a:r>
              <a:rPr lang="en-US" altLang="ko-KR" smtClean="0">
                <a:ea typeface="굴림" charset="-127"/>
              </a:rPr>
              <a:t>2 Major Players</a:t>
            </a:r>
          </a:p>
          <a:p>
            <a:pPr eaLnBrk="1" hangingPunct="1"/>
            <a:r>
              <a:rPr lang="en-US" altLang="ko-KR" smtClean="0">
                <a:ea typeface="굴림" charset="-127"/>
              </a:rPr>
              <a:t>LLU</a:t>
            </a:r>
          </a:p>
          <a:p>
            <a:pPr eaLnBrk="1" hangingPunct="1"/>
            <a:r>
              <a:rPr lang="en-US" altLang="ko-KR" smtClean="0">
                <a:ea typeface="굴림" charset="-127"/>
              </a:rPr>
              <a:t>Number Portability (2001)</a:t>
            </a:r>
          </a:p>
          <a:p>
            <a:pPr eaLnBrk="1" hangingPunct="1"/>
            <a:r>
              <a:rPr lang="en-US" altLang="ko-KR" smtClean="0">
                <a:ea typeface="굴림" charset="-127"/>
              </a:rPr>
              <a:t>Carrier-Pre Selection (2001)</a:t>
            </a:r>
            <a:endParaRPr lang="ko-KR" altLang="en-US" smtClean="0">
              <a:ea typeface="굴림" charset="-127"/>
            </a:endParaRPr>
          </a:p>
        </p:txBody>
      </p:sp>
      <p:sp>
        <p:nvSpPr>
          <p:cNvPr id="4" name="모서리가 둥근 직사각형 3"/>
          <p:cNvSpPr/>
          <p:nvPr/>
        </p:nvSpPr>
        <p:spPr>
          <a:xfrm>
            <a:off x="1171575" y="260350"/>
            <a:ext cx="6715125"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ko-KR" sz="2400">
                <a:solidFill>
                  <a:srgbClr val="FFFFFF"/>
                </a:solidFill>
                <a:ea typeface="굴림" charset="-127"/>
              </a:rPr>
              <a:t>Overview of Fixed Line Telecommunication</a:t>
            </a:r>
            <a:endParaRPr lang="ko-KR" altLang="en-US" sz="2400">
              <a:solidFill>
                <a:srgbClr val="FFFFFF"/>
              </a:solidFill>
              <a:ea typeface="굴림" charset="-127"/>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317500" y="1714500"/>
            <a:ext cx="8826500" cy="4357688"/>
          </a:xfrm>
          <a:prstGeom prst="rect">
            <a:avLst/>
          </a:prstGeom>
          <a:noFill/>
          <a:ln w="9525">
            <a:noFill/>
            <a:miter lim="800000"/>
            <a:headEnd/>
            <a:tailEnd/>
          </a:ln>
        </p:spPr>
      </p:pic>
      <p:grpSp>
        <p:nvGrpSpPr>
          <p:cNvPr id="39939" name="그룹 4"/>
          <p:cNvGrpSpPr>
            <a:grpSpLocks/>
          </p:cNvGrpSpPr>
          <p:nvPr/>
        </p:nvGrpSpPr>
        <p:grpSpPr bwMode="auto">
          <a:xfrm>
            <a:off x="1116013" y="428625"/>
            <a:ext cx="6715125" cy="1214438"/>
            <a:chOff x="1214414" y="428604"/>
            <a:chExt cx="6715172" cy="1214446"/>
          </a:xfrm>
        </p:grpSpPr>
        <p:sp>
          <p:nvSpPr>
            <p:cNvPr id="6" name="모서리가 둥근 직사각형 5"/>
            <p:cNvSpPr/>
            <p:nvPr/>
          </p:nvSpPr>
          <p:spPr>
            <a:xfrm>
              <a:off x="1214414" y="428604"/>
              <a:ext cx="671517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39941" name="TextBox 6"/>
            <p:cNvSpPr txBox="1">
              <a:spLocks noChangeArrowheads="1"/>
            </p:cNvSpPr>
            <p:nvPr/>
          </p:nvSpPr>
          <p:spPr bwMode="auto">
            <a:xfrm>
              <a:off x="1782845" y="799861"/>
              <a:ext cx="5786478" cy="461665"/>
            </a:xfrm>
            <a:prstGeom prst="rect">
              <a:avLst/>
            </a:prstGeom>
            <a:noFill/>
            <a:ln w="9525">
              <a:noFill/>
              <a:miter lim="800000"/>
              <a:headEnd/>
              <a:tailEnd/>
            </a:ln>
          </p:spPr>
          <p:txBody>
            <a:bodyPr>
              <a:spAutoFit/>
            </a:bodyPr>
            <a:lstStyle/>
            <a:p>
              <a:r>
                <a:rPr lang="en-US" altLang="ko-KR" sz="2400">
                  <a:solidFill>
                    <a:schemeClr val="bg1"/>
                  </a:solidFill>
                  <a:ea typeface="굴림" charset="-127"/>
                </a:rPr>
                <a:t>U.K Fixed Telephone Market</a:t>
              </a:r>
              <a:endParaRPr lang="ko-KR" altLang="en-US" sz="2400">
                <a:solidFill>
                  <a:schemeClr val="bg1"/>
                </a:solidFill>
                <a:ea typeface="굴림" charset="-127"/>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그룹 4"/>
          <p:cNvGrpSpPr>
            <a:grpSpLocks/>
          </p:cNvGrpSpPr>
          <p:nvPr/>
        </p:nvGrpSpPr>
        <p:grpSpPr bwMode="auto">
          <a:xfrm>
            <a:off x="1214438" y="428625"/>
            <a:ext cx="6715125" cy="1214438"/>
            <a:chOff x="1214414" y="428604"/>
            <a:chExt cx="6715172" cy="1214446"/>
          </a:xfrm>
        </p:grpSpPr>
        <p:sp>
          <p:nvSpPr>
            <p:cNvPr id="6" name="모서리가 둥근 직사각형 5"/>
            <p:cNvSpPr/>
            <p:nvPr/>
          </p:nvSpPr>
          <p:spPr>
            <a:xfrm>
              <a:off x="1214414" y="428604"/>
              <a:ext cx="671517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0967" name="TextBox 6"/>
            <p:cNvSpPr txBox="1">
              <a:spLocks noChangeArrowheads="1"/>
            </p:cNvSpPr>
            <p:nvPr/>
          </p:nvSpPr>
          <p:spPr bwMode="auto">
            <a:xfrm>
              <a:off x="1839117" y="813929"/>
              <a:ext cx="5786478" cy="461665"/>
            </a:xfrm>
            <a:prstGeom prst="rect">
              <a:avLst/>
            </a:prstGeom>
            <a:noFill/>
            <a:ln w="9525">
              <a:noFill/>
              <a:miter lim="800000"/>
              <a:headEnd/>
              <a:tailEnd/>
            </a:ln>
          </p:spPr>
          <p:txBody>
            <a:bodyPr>
              <a:spAutoFit/>
            </a:bodyPr>
            <a:lstStyle/>
            <a:p>
              <a:r>
                <a:rPr lang="en-US" altLang="ko-KR" sz="2400">
                  <a:solidFill>
                    <a:schemeClr val="bg1"/>
                  </a:solidFill>
                  <a:ea typeface="굴림" charset="-127"/>
                </a:rPr>
                <a:t>U.K Fixed Telephone Market</a:t>
              </a:r>
              <a:endParaRPr lang="ko-KR" altLang="en-US" sz="2400">
                <a:solidFill>
                  <a:schemeClr val="bg1"/>
                </a:solidFill>
                <a:ea typeface="굴림" charset="-127"/>
              </a:endParaRPr>
            </a:p>
          </p:txBody>
        </p:sp>
      </p:grpSp>
      <p:pic>
        <p:nvPicPr>
          <p:cNvPr id="40963" name="Picture 2"/>
          <p:cNvPicPr>
            <a:picLocks noChangeAspect="1" noChangeArrowheads="1"/>
          </p:cNvPicPr>
          <p:nvPr/>
        </p:nvPicPr>
        <p:blipFill>
          <a:blip r:embed="rId2"/>
          <a:srcRect/>
          <a:stretch>
            <a:fillRect/>
          </a:stretch>
        </p:blipFill>
        <p:spPr bwMode="auto">
          <a:xfrm>
            <a:off x="857250" y="1785938"/>
            <a:ext cx="7432675" cy="3929062"/>
          </a:xfrm>
          <a:prstGeom prst="rect">
            <a:avLst/>
          </a:prstGeom>
          <a:noFill/>
          <a:ln w="9525">
            <a:noFill/>
            <a:miter lim="800000"/>
            <a:headEnd/>
            <a:tailEnd/>
          </a:ln>
        </p:spPr>
      </p:pic>
      <p:sp>
        <p:nvSpPr>
          <p:cNvPr id="8" name="모서리가 둥근 직사각형 7"/>
          <p:cNvSpPr/>
          <p:nvPr/>
        </p:nvSpPr>
        <p:spPr>
          <a:xfrm>
            <a:off x="785813" y="5786438"/>
            <a:ext cx="7929562" cy="7858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0965" name="TextBox 8"/>
          <p:cNvSpPr txBox="1">
            <a:spLocks noChangeArrowheads="1"/>
          </p:cNvSpPr>
          <p:nvPr/>
        </p:nvSpPr>
        <p:spPr bwMode="auto">
          <a:xfrm>
            <a:off x="1143000" y="5857875"/>
            <a:ext cx="7358063" cy="646113"/>
          </a:xfrm>
          <a:prstGeom prst="rect">
            <a:avLst/>
          </a:prstGeom>
          <a:noFill/>
          <a:ln w="9525">
            <a:noFill/>
            <a:miter lim="800000"/>
            <a:headEnd/>
            <a:tailEnd/>
          </a:ln>
        </p:spPr>
        <p:txBody>
          <a:bodyPr>
            <a:spAutoFit/>
          </a:bodyPr>
          <a:lstStyle/>
          <a:p>
            <a:r>
              <a:rPr lang="en-US" altLang="ko-KR">
                <a:ea typeface="굴림" charset="-127"/>
              </a:rPr>
              <a:t>Although about 90% of home has fix telephone, the revenue from fix voice telecoms is get smaller and smaller!</a:t>
            </a:r>
            <a:endParaRPr lang="ko-KR" altLang="en-US">
              <a:ea typeface="굴림" charset="-127"/>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바닥글 개체 틀 3"/>
          <p:cNvSpPr>
            <a:spLocks noGrp="1"/>
          </p:cNvSpPr>
          <p:nvPr>
            <p:ph type="ftr" sz="quarter" idx="10"/>
          </p:nvPr>
        </p:nvSpPr>
        <p:spPr>
          <a:noFill/>
        </p:spPr>
        <p:txBody>
          <a:bodyPr/>
          <a:lstStyle/>
          <a:p>
            <a:r>
              <a:rPr lang="en-US" altLang="ko-KR"/>
              <a:t>Information and Communications University</a:t>
            </a:r>
          </a:p>
        </p:txBody>
      </p:sp>
      <p:sp>
        <p:nvSpPr>
          <p:cNvPr id="41987" name="슬라이드 번호 개체 틀 4"/>
          <p:cNvSpPr>
            <a:spLocks noGrp="1"/>
          </p:cNvSpPr>
          <p:nvPr>
            <p:ph type="sldNum" sz="quarter" idx="11"/>
          </p:nvPr>
        </p:nvSpPr>
        <p:spPr>
          <a:noFill/>
        </p:spPr>
        <p:txBody>
          <a:bodyPr/>
          <a:lstStyle/>
          <a:p>
            <a:fld id="{C44FDCB7-8D23-49A7-8791-6741427E847A}" type="slidenum">
              <a:rPr lang="en-US" altLang="ko-KR"/>
              <a:pPr/>
              <a:t>37</a:t>
            </a:fld>
            <a:endParaRPr lang="en-US" altLang="ko-KR"/>
          </a:p>
        </p:txBody>
      </p:sp>
      <p:grpSp>
        <p:nvGrpSpPr>
          <p:cNvPr id="41988" name="그룹 4"/>
          <p:cNvGrpSpPr>
            <a:grpSpLocks/>
          </p:cNvGrpSpPr>
          <p:nvPr/>
        </p:nvGrpSpPr>
        <p:grpSpPr bwMode="auto">
          <a:xfrm>
            <a:off x="1214438" y="428625"/>
            <a:ext cx="6715125" cy="1214438"/>
            <a:chOff x="1214414" y="428604"/>
            <a:chExt cx="6715172" cy="1214446"/>
          </a:xfrm>
        </p:grpSpPr>
        <p:sp>
          <p:nvSpPr>
            <p:cNvPr id="7" name="모서리가 둥근 직사각형 6"/>
            <p:cNvSpPr/>
            <p:nvPr/>
          </p:nvSpPr>
          <p:spPr>
            <a:xfrm>
              <a:off x="1214414" y="428604"/>
              <a:ext cx="671517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1991" name="TextBox 7"/>
            <p:cNvSpPr txBox="1">
              <a:spLocks noChangeArrowheads="1"/>
            </p:cNvSpPr>
            <p:nvPr/>
          </p:nvSpPr>
          <p:spPr bwMode="auto">
            <a:xfrm>
              <a:off x="1839117" y="813929"/>
              <a:ext cx="5786478" cy="461665"/>
            </a:xfrm>
            <a:prstGeom prst="rect">
              <a:avLst/>
            </a:prstGeom>
            <a:noFill/>
            <a:ln w="9525">
              <a:noFill/>
              <a:miter lim="800000"/>
              <a:headEnd/>
              <a:tailEnd/>
            </a:ln>
          </p:spPr>
          <p:txBody>
            <a:bodyPr>
              <a:spAutoFit/>
            </a:bodyPr>
            <a:lstStyle/>
            <a:p>
              <a:r>
                <a:rPr lang="en-US" altLang="ko-KR" sz="2400">
                  <a:solidFill>
                    <a:schemeClr val="bg1"/>
                  </a:solidFill>
                  <a:ea typeface="굴림" charset="-127"/>
                </a:rPr>
                <a:t>Rise of LLU</a:t>
              </a:r>
              <a:endParaRPr lang="ko-KR" altLang="en-US" sz="2400">
                <a:solidFill>
                  <a:schemeClr val="bg1"/>
                </a:solidFill>
                <a:ea typeface="굴림" charset="-127"/>
              </a:endParaRPr>
            </a:p>
          </p:txBody>
        </p:sp>
      </p:grpSp>
      <p:pic>
        <p:nvPicPr>
          <p:cNvPr id="41989" name="그림 8" descr="LUU증가.bmp"/>
          <p:cNvPicPr>
            <a:picLocks noChangeAspect="1"/>
          </p:cNvPicPr>
          <p:nvPr/>
        </p:nvPicPr>
        <p:blipFill>
          <a:blip r:embed="rId2"/>
          <a:srcRect/>
          <a:stretch>
            <a:fillRect/>
          </a:stretch>
        </p:blipFill>
        <p:spPr bwMode="auto">
          <a:xfrm>
            <a:off x="1322388" y="1941513"/>
            <a:ext cx="6935787"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485775" y="1546225"/>
            <a:ext cx="8229600" cy="4525963"/>
          </a:xfrm>
        </p:spPr>
        <p:txBody>
          <a:bodyPr>
            <a:normAutofit/>
          </a:bodyPr>
          <a:lstStyle/>
          <a:p>
            <a:pPr eaLnBrk="1" hangingPunct="1">
              <a:lnSpc>
                <a:spcPct val="80000"/>
              </a:lnSpc>
            </a:pPr>
            <a:r>
              <a:rPr lang="en-US" altLang="ko-KR" sz="2700" smtClean="0">
                <a:ea typeface="굴림" charset="-127"/>
              </a:rPr>
              <a:t>Matured Market</a:t>
            </a:r>
          </a:p>
          <a:p>
            <a:pPr lvl="1" eaLnBrk="1" hangingPunct="1">
              <a:lnSpc>
                <a:spcPct val="80000"/>
              </a:lnSpc>
            </a:pPr>
            <a:r>
              <a:rPr lang="en-US" altLang="ko-KR" sz="2400" smtClean="0">
                <a:ea typeface="굴림" charset="-127"/>
              </a:rPr>
              <a:t>Over 60 Million Handset</a:t>
            </a:r>
          </a:p>
          <a:p>
            <a:pPr eaLnBrk="1" hangingPunct="1">
              <a:lnSpc>
                <a:spcPct val="80000"/>
              </a:lnSpc>
            </a:pPr>
            <a:r>
              <a:rPr lang="en-US" altLang="ko-KR" sz="2700" smtClean="0">
                <a:ea typeface="굴림" charset="-127"/>
              </a:rPr>
              <a:t>5 Major Players in Market</a:t>
            </a:r>
          </a:p>
          <a:p>
            <a:pPr lvl="1" eaLnBrk="1" hangingPunct="1">
              <a:lnSpc>
                <a:spcPct val="80000"/>
              </a:lnSpc>
            </a:pPr>
            <a:r>
              <a:rPr lang="en-US" altLang="ko-KR" sz="2400" smtClean="0">
                <a:ea typeface="굴림" charset="-127"/>
              </a:rPr>
              <a:t>Vodafone </a:t>
            </a:r>
            <a:r>
              <a:rPr lang="en-US" altLang="ko-KR" sz="2400" i="1" smtClean="0">
                <a:ea typeface="굴림" charset="-127"/>
              </a:rPr>
              <a:t>GSM 900 Mhz</a:t>
            </a:r>
          </a:p>
          <a:p>
            <a:pPr lvl="1" eaLnBrk="1" hangingPunct="1">
              <a:lnSpc>
                <a:spcPct val="80000"/>
              </a:lnSpc>
            </a:pPr>
            <a:r>
              <a:rPr lang="en-US" altLang="ko-KR" sz="2400" smtClean="0">
                <a:ea typeface="굴림" charset="-127"/>
              </a:rPr>
              <a:t>O2 GSM </a:t>
            </a:r>
            <a:r>
              <a:rPr lang="en-US" altLang="ko-KR" sz="2400" i="1" smtClean="0">
                <a:ea typeface="굴림" charset="-127"/>
              </a:rPr>
              <a:t>900 Mhz</a:t>
            </a:r>
          </a:p>
          <a:p>
            <a:pPr lvl="1" eaLnBrk="1" hangingPunct="1">
              <a:lnSpc>
                <a:spcPct val="80000"/>
              </a:lnSpc>
            </a:pPr>
            <a:r>
              <a:rPr lang="en-US" altLang="ko-KR" sz="2400" smtClean="0">
                <a:ea typeface="굴림" charset="-127"/>
              </a:rPr>
              <a:t>Orange </a:t>
            </a:r>
            <a:r>
              <a:rPr lang="en-US" altLang="ko-KR" sz="2400" i="1" smtClean="0">
                <a:ea typeface="굴림" charset="-127"/>
              </a:rPr>
              <a:t>GSM 1800 Mhz</a:t>
            </a:r>
          </a:p>
          <a:p>
            <a:pPr lvl="1" eaLnBrk="1" hangingPunct="1">
              <a:lnSpc>
                <a:spcPct val="80000"/>
              </a:lnSpc>
            </a:pPr>
            <a:r>
              <a:rPr lang="en-US" altLang="ko-KR" sz="2400" smtClean="0">
                <a:ea typeface="굴림" charset="-127"/>
              </a:rPr>
              <a:t>T-Mobile </a:t>
            </a:r>
            <a:r>
              <a:rPr lang="en-US" altLang="ko-KR" sz="2400" i="1" smtClean="0">
                <a:ea typeface="굴림" charset="-127"/>
              </a:rPr>
              <a:t>GSM 1800 Mhz</a:t>
            </a:r>
          </a:p>
          <a:p>
            <a:pPr lvl="1" eaLnBrk="1" hangingPunct="1">
              <a:lnSpc>
                <a:spcPct val="80000"/>
              </a:lnSpc>
            </a:pPr>
            <a:r>
              <a:rPr lang="en-US" altLang="ko-KR" sz="2400" smtClean="0">
                <a:ea typeface="굴림" charset="-127"/>
              </a:rPr>
              <a:t>Three </a:t>
            </a:r>
            <a:r>
              <a:rPr lang="en-US" altLang="ko-KR" sz="2400" i="1" smtClean="0">
                <a:ea typeface="굴림" charset="-127"/>
              </a:rPr>
              <a:t>3G/UMTS</a:t>
            </a:r>
          </a:p>
          <a:p>
            <a:pPr eaLnBrk="1" hangingPunct="1">
              <a:lnSpc>
                <a:spcPct val="80000"/>
              </a:lnSpc>
            </a:pPr>
            <a:r>
              <a:rPr lang="en-US" altLang="ko-KR" sz="2700" smtClean="0">
                <a:ea typeface="굴림" charset="-127"/>
              </a:rPr>
              <a:t>2G Generation is mostly used</a:t>
            </a:r>
          </a:p>
          <a:p>
            <a:pPr eaLnBrk="1" hangingPunct="1">
              <a:lnSpc>
                <a:spcPct val="80000"/>
              </a:lnSpc>
            </a:pPr>
            <a:r>
              <a:rPr lang="en-US" altLang="ko-KR" sz="2700" smtClean="0">
                <a:ea typeface="굴림" charset="-127"/>
              </a:rPr>
              <a:t>3G Service is not matured</a:t>
            </a:r>
          </a:p>
          <a:p>
            <a:pPr eaLnBrk="1" hangingPunct="1">
              <a:lnSpc>
                <a:spcPct val="80000"/>
              </a:lnSpc>
            </a:pPr>
            <a:r>
              <a:rPr lang="en-US" altLang="ko-KR" sz="2700" smtClean="0">
                <a:ea typeface="굴림" charset="-127"/>
              </a:rPr>
              <a:t>MVNO </a:t>
            </a:r>
            <a:r>
              <a:rPr lang="en-US" altLang="ko-KR" sz="2700" smtClean="0">
                <a:ea typeface="굴림" charset="-127"/>
                <a:sym typeface="Wingdings" pitchFamily="2" charset="2"/>
              </a:rPr>
              <a:t> Virgin and Tesco</a:t>
            </a:r>
            <a:endParaRPr lang="ko-KR" altLang="en-US" sz="2700" smtClean="0">
              <a:ea typeface="굴림" charset="-127"/>
            </a:endParaRPr>
          </a:p>
        </p:txBody>
      </p:sp>
      <p:grpSp>
        <p:nvGrpSpPr>
          <p:cNvPr id="43011" name="그룹 4"/>
          <p:cNvGrpSpPr>
            <a:grpSpLocks/>
          </p:cNvGrpSpPr>
          <p:nvPr/>
        </p:nvGrpSpPr>
        <p:grpSpPr bwMode="auto">
          <a:xfrm>
            <a:off x="1001713" y="193675"/>
            <a:ext cx="6715125" cy="1214438"/>
            <a:chOff x="1214414" y="428604"/>
            <a:chExt cx="6715172" cy="1214446"/>
          </a:xfrm>
        </p:grpSpPr>
        <p:sp>
          <p:nvSpPr>
            <p:cNvPr id="5" name="모서리가 둥근 직사각형 4"/>
            <p:cNvSpPr/>
            <p:nvPr/>
          </p:nvSpPr>
          <p:spPr>
            <a:xfrm>
              <a:off x="1214414" y="428604"/>
              <a:ext cx="671517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3013" name="TextBox 5"/>
            <p:cNvSpPr txBox="1">
              <a:spLocks noChangeArrowheads="1"/>
            </p:cNvSpPr>
            <p:nvPr/>
          </p:nvSpPr>
          <p:spPr bwMode="auto">
            <a:xfrm>
              <a:off x="1839117" y="813929"/>
              <a:ext cx="5786478" cy="461665"/>
            </a:xfrm>
            <a:prstGeom prst="rect">
              <a:avLst/>
            </a:prstGeom>
            <a:noFill/>
            <a:ln w="9525">
              <a:noFill/>
              <a:miter lim="800000"/>
              <a:headEnd/>
              <a:tailEnd/>
            </a:ln>
          </p:spPr>
          <p:txBody>
            <a:bodyPr>
              <a:spAutoFit/>
            </a:bodyPr>
            <a:lstStyle/>
            <a:p>
              <a:r>
                <a:rPr lang="en-US" altLang="ko-KR" sz="2400">
                  <a:solidFill>
                    <a:schemeClr val="bg1"/>
                  </a:solidFill>
                  <a:ea typeface="굴림" charset="-127"/>
                </a:rPr>
                <a:t>Overview of U.K Mobile Market</a:t>
              </a:r>
              <a:endParaRPr lang="ko-KR" altLang="en-US" sz="2400">
                <a:solidFill>
                  <a:schemeClr val="bg1"/>
                </a:solidFill>
                <a:ea typeface="굴림" charset="-127"/>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428625" y="2000250"/>
            <a:ext cx="8283575" cy="4071938"/>
          </a:xfrm>
          <a:prstGeom prst="rect">
            <a:avLst/>
          </a:prstGeom>
          <a:noFill/>
          <a:ln w="9525">
            <a:noFill/>
            <a:miter lim="800000"/>
            <a:headEnd/>
            <a:tailEnd/>
          </a:ln>
        </p:spPr>
      </p:pic>
      <p:grpSp>
        <p:nvGrpSpPr>
          <p:cNvPr id="44035" name="그룹 7"/>
          <p:cNvGrpSpPr>
            <a:grpSpLocks/>
          </p:cNvGrpSpPr>
          <p:nvPr/>
        </p:nvGrpSpPr>
        <p:grpSpPr bwMode="auto">
          <a:xfrm>
            <a:off x="1214438" y="428625"/>
            <a:ext cx="6715125" cy="1214438"/>
            <a:chOff x="1214414" y="428604"/>
            <a:chExt cx="6715172" cy="1214446"/>
          </a:xfrm>
        </p:grpSpPr>
        <p:sp>
          <p:nvSpPr>
            <p:cNvPr id="5" name="모서리가 둥근 직사각형 4"/>
            <p:cNvSpPr/>
            <p:nvPr/>
          </p:nvSpPr>
          <p:spPr>
            <a:xfrm>
              <a:off x="1214414" y="428604"/>
              <a:ext cx="671517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4037" name="TextBox 5"/>
            <p:cNvSpPr txBox="1">
              <a:spLocks noChangeArrowheads="1"/>
            </p:cNvSpPr>
            <p:nvPr/>
          </p:nvSpPr>
          <p:spPr bwMode="auto">
            <a:xfrm>
              <a:off x="1763280" y="786894"/>
              <a:ext cx="5786478" cy="461665"/>
            </a:xfrm>
            <a:prstGeom prst="rect">
              <a:avLst/>
            </a:prstGeom>
            <a:noFill/>
            <a:ln w="9525">
              <a:noFill/>
              <a:miter lim="800000"/>
              <a:headEnd/>
              <a:tailEnd/>
            </a:ln>
          </p:spPr>
          <p:txBody>
            <a:bodyPr>
              <a:spAutoFit/>
            </a:bodyPr>
            <a:lstStyle/>
            <a:p>
              <a:r>
                <a:rPr lang="en-US" altLang="ko-KR" sz="2400">
                  <a:solidFill>
                    <a:schemeClr val="bg1"/>
                  </a:solidFill>
                  <a:ea typeface="굴림" charset="-127"/>
                </a:rPr>
                <a:t>U.K Mobile Telephone Market Share</a:t>
              </a:r>
              <a:endParaRPr lang="ko-KR" altLang="en-US" sz="2400">
                <a:solidFill>
                  <a:schemeClr val="bg1"/>
                </a:solidFill>
                <a:ea typeface="굴림" charset="-127"/>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eaLnBrk="1" hangingPunct="1"/>
            <a:r>
              <a:rPr lang="en-US" altLang="ko-KR" sz="3600" smtClean="0">
                <a:ea typeface="굴림" charset="-127"/>
              </a:rPr>
              <a:t>History and Regulation (1945-1995)</a:t>
            </a:r>
            <a:endParaRPr lang="ko-KR" altLang="en-US" sz="3600" smtClean="0">
              <a:ea typeface="굴림" charset="-127"/>
            </a:endParaRPr>
          </a:p>
        </p:txBody>
      </p:sp>
      <p:sp>
        <p:nvSpPr>
          <p:cNvPr id="4" name="왼쪽/오른쪽 화살표 3"/>
          <p:cNvSpPr/>
          <p:nvPr/>
        </p:nvSpPr>
        <p:spPr>
          <a:xfrm>
            <a:off x="214282" y="3456708"/>
            <a:ext cx="8715436" cy="285752"/>
          </a:xfrm>
          <a:prstGeom prst="leftRightArrow">
            <a:avLst/>
          </a:prstGeom>
        </p:spPr>
        <p:style>
          <a:lnRef idx="0">
            <a:schemeClr val="accent4"/>
          </a:lnRef>
          <a:fillRef idx="3">
            <a:schemeClr val="accent4"/>
          </a:fillRef>
          <a:effectRef idx="3">
            <a:schemeClr val="accent4"/>
          </a:effectRef>
          <a:fontRef idx="minor">
            <a:schemeClr val="lt1"/>
          </a:fontRef>
        </p:style>
        <p:txBody>
          <a:bodyPr anchor="ctr"/>
          <a:lstStyle/>
          <a:p>
            <a:endParaRPr lang="ko-KR" altLang="en-US" dirty="0">
              <a:solidFill>
                <a:srgbClr val="FFFFFF"/>
              </a:solidFill>
              <a:ea typeface="굴림" charset="-127"/>
            </a:endParaRPr>
          </a:p>
        </p:txBody>
      </p:sp>
      <p:cxnSp>
        <p:nvCxnSpPr>
          <p:cNvPr id="8" name="직선 연결선 7"/>
          <p:cNvCxnSpPr/>
          <p:nvPr/>
        </p:nvCxnSpPr>
        <p:spPr>
          <a:xfrm rot="5400000">
            <a:off x="1829594"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직선 연결선 8"/>
          <p:cNvCxnSpPr/>
          <p:nvPr/>
        </p:nvCxnSpPr>
        <p:spPr>
          <a:xfrm rot="5400000">
            <a:off x="351551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직선 연결선 9"/>
          <p:cNvCxnSpPr/>
          <p:nvPr/>
        </p:nvCxnSpPr>
        <p:spPr>
          <a:xfrm rot="5400000">
            <a:off x="688736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직선 연결선 11"/>
          <p:cNvCxnSpPr/>
          <p:nvPr/>
        </p:nvCxnSpPr>
        <p:spPr>
          <a:xfrm rot="5400000">
            <a:off x="5201444"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sp>
        <p:nvSpPr>
          <p:cNvPr id="17" name="직사각형 16"/>
          <p:cNvSpPr/>
          <p:nvPr/>
        </p:nvSpPr>
        <p:spPr>
          <a:xfrm>
            <a:off x="76240" y="3000372"/>
            <a:ext cx="780984" cy="40011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n-US" altLang="ko-K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1945</a:t>
            </a:r>
          </a:p>
        </p:txBody>
      </p:sp>
      <p:sp>
        <p:nvSpPr>
          <p:cNvPr id="18" name="직사각형 17"/>
          <p:cNvSpPr/>
          <p:nvPr/>
        </p:nvSpPr>
        <p:spPr>
          <a:xfrm>
            <a:off x="8291610" y="3000372"/>
            <a:ext cx="780984" cy="40011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n-US" altLang="ko-K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1995</a:t>
            </a:r>
          </a:p>
        </p:txBody>
      </p:sp>
      <p:sp>
        <p:nvSpPr>
          <p:cNvPr id="26" name="포인트가 5개인 별 25"/>
          <p:cNvSpPr/>
          <p:nvPr/>
        </p:nvSpPr>
        <p:spPr>
          <a:xfrm>
            <a:off x="357188"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endParaRPr lang="ko-KR" altLang="en-US">
              <a:solidFill>
                <a:srgbClr val="1C1C1C"/>
              </a:solidFill>
              <a:ea typeface="굴림" charset="-127"/>
            </a:endParaRPr>
          </a:p>
        </p:txBody>
      </p:sp>
      <p:sp>
        <p:nvSpPr>
          <p:cNvPr id="27" name="모서리가 둥근 직사각형 26"/>
          <p:cNvSpPr/>
          <p:nvPr/>
        </p:nvSpPr>
        <p:spPr>
          <a:xfrm>
            <a:off x="1214438" y="4071938"/>
            <a:ext cx="3062140" cy="7858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1947</a:t>
            </a:r>
          </a:p>
          <a:p>
            <a:pPr algn="l">
              <a:defRPr/>
            </a:pPr>
            <a:r>
              <a:rPr lang="en-US" altLang="ko-KR" dirty="0"/>
              <a:t>The first coaxial links</a:t>
            </a:r>
          </a:p>
          <a:p>
            <a:pPr algn="l">
              <a:defRPr/>
            </a:pPr>
            <a:r>
              <a:rPr lang="en-US" altLang="ko-KR" dirty="0"/>
              <a:t>Paris - Toulouse</a:t>
            </a:r>
          </a:p>
        </p:txBody>
      </p:sp>
      <p:cxnSp>
        <p:nvCxnSpPr>
          <p:cNvPr id="28" name="구부러진 연결선 43"/>
          <p:cNvCxnSpPr>
            <a:stCxn id="26" idx="2"/>
            <a:endCxn id="27" idx="1"/>
          </p:cNvCxnSpPr>
          <p:nvPr/>
        </p:nvCxnSpPr>
        <p:spPr>
          <a:xfrm rot="16200000" flipH="1">
            <a:off x="500908" y="3751313"/>
            <a:ext cx="651671" cy="77539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포인트가 5개인 별 30"/>
          <p:cNvSpPr/>
          <p:nvPr/>
        </p:nvSpPr>
        <p:spPr>
          <a:xfrm>
            <a:off x="4354513" y="331311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endParaRPr lang="ko-KR" altLang="en-US">
              <a:solidFill>
                <a:srgbClr val="1C1C1C"/>
              </a:solidFill>
              <a:ea typeface="굴림" charset="-127"/>
            </a:endParaRPr>
          </a:p>
        </p:txBody>
      </p:sp>
      <p:sp>
        <p:nvSpPr>
          <p:cNvPr id="32" name="포인트가 5개인 별 31"/>
          <p:cNvSpPr/>
          <p:nvPr/>
        </p:nvSpPr>
        <p:spPr>
          <a:xfrm>
            <a:off x="2571750" y="3286125"/>
            <a:ext cx="428625" cy="50006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endParaRPr lang="ko-KR" altLang="en-US">
              <a:solidFill>
                <a:srgbClr val="1C1C1C"/>
              </a:solidFill>
              <a:ea typeface="굴림" charset="-127"/>
            </a:endParaRPr>
          </a:p>
        </p:txBody>
      </p:sp>
      <p:sp>
        <p:nvSpPr>
          <p:cNvPr id="36" name="모서리가 둥근 직사각형 35"/>
          <p:cNvSpPr/>
          <p:nvPr/>
        </p:nvSpPr>
        <p:spPr>
          <a:xfrm>
            <a:off x="428625" y="1428750"/>
            <a:ext cx="3651006" cy="7858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Mid 1960s</a:t>
            </a:r>
          </a:p>
          <a:p>
            <a:pPr algn="l">
              <a:defRPr/>
            </a:pPr>
            <a:r>
              <a:rPr lang="en-US" altLang="ko-KR" dirty="0"/>
              <a:t>Digital switching experiments</a:t>
            </a:r>
          </a:p>
        </p:txBody>
      </p:sp>
      <p:sp>
        <p:nvSpPr>
          <p:cNvPr id="37" name="모서리가 둥근 직사각형 36"/>
          <p:cNvSpPr/>
          <p:nvPr/>
        </p:nvSpPr>
        <p:spPr>
          <a:xfrm>
            <a:off x="647115" y="2096086"/>
            <a:ext cx="3952156" cy="119003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1970</a:t>
            </a:r>
          </a:p>
          <a:p>
            <a:pPr algn="l">
              <a:defRPr/>
            </a:pPr>
            <a:r>
              <a:rPr lang="en-US" altLang="ko-KR" dirty="0"/>
              <a:t>Fiber optic cable</a:t>
            </a:r>
          </a:p>
          <a:p>
            <a:pPr algn="l">
              <a:defRPr/>
            </a:pPr>
            <a:r>
              <a:rPr lang="en-US" altLang="ko-KR" dirty="0"/>
              <a:t>to support signal transmission</a:t>
            </a:r>
          </a:p>
        </p:txBody>
      </p:sp>
      <p:cxnSp>
        <p:nvCxnSpPr>
          <p:cNvPr id="38" name="구부러진 연결선 43"/>
          <p:cNvCxnSpPr>
            <a:stCxn id="32" idx="1"/>
            <a:endCxn id="36" idx="2"/>
          </p:cNvCxnSpPr>
          <p:nvPr/>
        </p:nvCxnSpPr>
        <p:spPr>
          <a:xfrm rot="10800000">
            <a:off x="2254128" y="2214564"/>
            <a:ext cx="317622" cy="1262569"/>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구부러진 연결선 43"/>
          <p:cNvCxnSpPr>
            <a:stCxn id="31" idx="4"/>
            <a:endCxn id="37" idx="3"/>
          </p:cNvCxnSpPr>
          <p:nvPr/>
        </p:nvCxnSpPr>
        <p:spPr>
          <a:xfrm flipH="1" flipV="1">
            <a:off x="4599271" y="2691106"/>
            <a:ext cx="183867" cy="813013"/>
          </a:xfrm>
          <a:prstGeom prst="curvedConnector3">
            <a:avLst>
              <a:gd name="adj1" fmla="val -124329"/>
            </a:avLst>
          </a:prstGeom>
          <a:ln>
            <a:tailEnd type="arrow"/>
          </a:ln>
        </p:spPr>
        <p:style>
          <a:lnRef idx="3">
            <a:schemeClr val="accent2"/>
          </a:lnRef>
          <a:fillRef idx="0">
            <a:schemeClr val="accent2"/>
          </a:fillRef>
          <a:effectRef idx="2">
            <a:schemeClr val="accent2"/>
          </a:effectRef>
          <a:fontRef idx="minor">
            <a:schemeClr val="tx1"/>
          </a:fontRef>
        </p:style>
      </p:cxnSp>
      <p:sp>
        <p:nvSpPr>
          <p:cNvPr id="46" name="포인트가 5개인 별 45"/>
          <p:cNvSpPr/>
          <p:nvPr/>
        </p:nvSpPr>
        <p:spPr>
          <a:xfrm>
            <a:off x="7215188" y="3286125"/>
            <a:ext cx="428625" cy="50006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endParaRPr lang="ko-KR" altLang="en-US">
              <a:solidFill>
                <a:srgbClr val="1C1C1C"/>
              </a:solidFill>
              <a:ea typeface="굴림" charset="-127"/>
            </a:endParaRPr>
          </a:p>
        </p:txBody>
      </p:sp>
      <p:sp>
        <p:nvSpPr>
          <p:cNvPr id="47" name="모서리가 둥근 직사각형 46"/>
          <p:cNvSpPr/>
          <p:nvPr/>
        </p:nvSpPr>
        <p:spPr>
          <a:xfrm>
            <a:off x="4000499" y="1500188"/>
            <a:ext cx="5143501" cy="8572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dirty="0"/>
              <a:t>1987</a:t>
            </a:r>
          </a:p>
          <a:p>
            <a:pPr algn="l">
              <a:defRPr/>
            </a:pPr>
            <a:r>
              <a:rPr lang="en-US" altLang="ko-KR" dirty="0"/>
              <a:t>CEC Green Paper</a:t>
            </a:r>
          </a:p>
          <a:p>
            <a:pPr algn="l">
              <a:defRPr/>
            </a:pPr>
            <a:r>
              <a:rPr lang="en-US" altLang="ko-KR" dirty="0"/>
              <a:t>(Commission of the European Communities)</a:t>
            </a:r>
          </a:p>
        </p:txBody>
      </p:sp>
      <p:cxnSp>
        <p:nvCxnSpPr>
          <p:cNvPr id="48" name="구부러진 연결선 43"/>
          <p:cNvCxnSpPr>
            <a:stCxn id="46" idx="1"/>
            <a:endCxn id="47" idx="2"/>
          </p:cNvCxnSpPr>
          <p:nvPr/>
        </p:nvCxnSpPr>
        <p:spPr>
          <a:xfrm rot="10800000">
            <a:off x="6572250" y="2357438"/>
            <a:ext cx="642938" cy="1119694"/>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60" name="모서리가 둥근 직사각형 59"/>
          <p:cNvSpPr/>
          <p:nvPr/>
        </p:nvSpPr>
        <p:spPr>
          <a:xfrm>
            <a:off x="2813538" y="4023361"/>
            <a:ext cx="6091311" cy="263065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altLang="ko-KR" sz="2000" dirty="0"/>
              <a:t>1990</a:t>
            </a:r>
          </a:p>
          <a:p>
            <a:pPr algn="l">
              <a:defRPr/>
            </a:pPr>
            <a:r>
              <a:rPr lang="en-US" altLang="ko-KR" sz="2000" dirty="0"/>
              <a:t>The French legal act passed on July 2, 1990, on the organization of public posts and telecommunications services, transformed France </a:t>
            </a:r>
            <a:r>
              <a:rPr lang="en-US" altLang="ko-KR" sz="2000" dirty="0" err="1"/>
              <a:t>Télécom</a:t>
            </a:r>
            <a:r>
              <a:rPr lang="en-US" altLang="ko-KR" sz="2000" dirty="0"/>
              <a:t> (formerly Direction </a:t>
            </a:r>
            <a:r>
              <a:rPr lang="en-US" altLang="ko-KR" sz="2000" dirty="0" err="1"/>
              <a:t>Générale</a:t>
            </a:r>
            <a:r>
              <a:rPr lang="en-US" altLang="ko-KR" sz="2000" dirty="0"/>
              <a:t> des </a:t>
            </a:r>
            <a:r>
              <a:rPr lang="en-US" altLang="ko-KR" sz="2000" dirty="0" err="1"/>
              <a:t>Télécommunications</a:t>
            </a:r>
            <a:r>
              <a:rPr lang="en-US" altLang="ko-KR" sz="2000" dirty="0"/>
              <a:t>) into a public service carrier with corporate legal status. </a:t>
            </a:r>
          </a:p>
        </p:txBody>
      </p:sp>
      <p:cxnSp>
        <p:nvCxnSpPr>
          <p:cNvPr id="61" name="구부러진 연결선 43"/>
          <p:cNvCxnSpPr>
            <a:stCxn id="63" idx="2"/>
            <a:endCxn id="60" idx="0"/>
          </p:cNvCxnSpPr>
          <p:nvPr/>
        </p:nvCxnSpPr>
        <p:spPr>
          <a:xfrm rot="5400000">
            <a:off x="6781003" y="2864378"/>
            <a:ext cx="237175" cy="2080791"/>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63" name="포인트가 5개인 별 62"/>
          <p:cNvSpPr/>
          <p:nvPr/>
        </p:nvSpPr>
        <p:spPr>
          <a:xfrm>
            <a:off x="7858125" y="3286125"/>
            <a:ext cx="428625" cy="50006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endParaRPr lang="ko-KR" altLang="en-US">
              <a:solidFill>
                <a:srgbClr val="1C1C1C"/>
              </a:solidFill>
              <a:ea typeface="굴림"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lide(fromBottom)">
                                      <p:cBhvr>
                                        <p:cTn id="7" dur="500"/>
                                        <p:tgtEl>
                                          <p:spTgt spid="26"/>
                                        </p:tgtEl>
                                      </p:cBhvr>
                                    </p:animEffect>
                                  </p:childTnLst>
                                </p:cTn>
                              </p:par>
                              <p:par>
                                <p:cTn id="8" presetID="1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slide(fromBottom)">
                                      <p:cBhvr>
                                        <p:cTn id="10" dur="500"/>
                                        <p:tgtEl>
                                          <p:spTgt spid="2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slide(fromBottom)">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8"/>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7"/>
                                        </p:tgtEl>
                                        <p:attrNameLst>
                                          <p:attrName>style.visibility</p:attrName>
                                        </p:attrNameLst>
                                      </p:cBhvr>
                                      <p:to>
                                        <p:strVal val="hidden"/>
                                      </p:to>
                                    </p:set>
                                  </p:childTnLst>
                                </p:cTn>
                              </p:par>
                              <p:par>
                                <p:cTn id="20" presetID="1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slide(fromBottom)">
                                      <p:cBhvr>
                                        <p:cTn id="22" dur="500"/>
                                        <p:tgtEl>
                                          <p:spTgt spid="32"/>
                                        </p:tgtEl>
                                      </p:cBhvr>
                                    </p:animEffect>
                                  </p:childTnLst>
                                </p:cTn>
                              </p:par>
                              <p:par>
                                <p:cTn id="23" presetID="12" presetClass="entr" presetSubtype="4"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lide(fromBottom)">
                                      <p:cBhvr>
                                        <p:cTn id="25" dur="500"/>
                                        <p:tgtEl>
                                          <p:spTgt spid="38"/>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slide(fromBottom)">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slide(fromBottom)">
                                      <p:cBhvr>
                                        <p:cTn id="37" dur="500"/>
                                        <p:tgtEl>
                                          <p:spTgt spid="37"/>
                                        </p:tgtEl>
                                      </p:cBhvr>
                                    </p:animEffect>
                                  </p:childTnLst>
                                </p:cTn>
                              </p:par>
                              <p:par>
                                <p:cTn id="38" presetID="12" presetClass="entr" presetSubtype="4"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slide(fromBottom)">
                                      <p:cBhvr>
                                        <p:cTn id="40" dur="500"/>
                                        <p:tgtEl>
                                          <p:spTgt spid="4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slide(fromBottom)">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2"/>
                                        </p:tgtEl>
                                        <p:attrNameLst>
                                          <p:attrName>style.visibility</p:attrName>
                                        </p:attrNameLst>
                                      </p:cBhvr>
                                      <p:to>
                                        <p:strVal val="hidden"/>
                                      </p:to>
                                    </p:set>
                                  </p:childTnLst>
                                </p:cTn>
                              </p:par>
                              <p:par>
                                <p:cTn id="50" presetID="12" presetClass="entr" presetSubtype="4"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slide(fromBottom)">
                                      <p:cBhvr>
                                        <p:cTn id="52" dur="500"/>
                                        <p:tgtEl>
                                          <p:spTgt spid="46"/>
                                        </p:tgtEl>
                                      </p:cBhvr>
                                    </p:animEffect>
                                  </p:childTnLst>
                                </p:cTn>
                              </p:par>
                              <p:par>
                                <p:cTn id="53" presetID="12" presetClass="entr" presetSubtype="4"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slide(fromBottom)">
                                      <p:cBhvr>
                                        <p:cTn id="55" dur="500"/>
                                        <p:tgtEl>
                                          <p:spTgt spid="48"/>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slide(fromBottom)">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7"/>
                                        </p:tgtEl>
                                        <p:attrNameLst>
                                          <p:attrName>style.visibility</p:attrName>
                                        </p:attrNameLst>
                                      </p:cBhvr>
                                      <p:to>
                                        <p:strVal val="hidden"/>
                                      </p:to>
                                    </p:set>
                                  </p:childTnLst>
                                </p:cTn>
                              </p:par>
                              <p:par>
                                <p:cTn id="65" presetID="12" presetClass="entr" presetSubtype="4"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slide(fromBottom)">
                                      <p:cBhvr>
                                        <p:cTn id="67" dur="500"/>
                                        <p:tgtEl>
                                          <p:spTgt spid="63"/>
                                        </p:tgtEl>
                                      </p:cBhvr>
                                    </p:animEffect>
                                  </p:childTnLst>
                                </p:cTn>
                              </p:par>
                              <p:par>
                                <p:cTn id="68" presetID="12" presetClass="entr" presetSubtype="4"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slide(fromBottom)">
                                      <p:cBhvr>
                                        <p:cTn id="70" dur="500"/>
                                        <p:tgtEl>
                                          <p:spTgt spid="61"/>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slide(fromBottom)">
                                      <p:cBhvr>
                                        <p:cTn id="7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7" grpId="1" animBg="1"/>
      <p:bldP spid="31" grpId="0" animBg="1"/>
      <p:bldP spid="32" grpId="0" animBg="1"/>
      <p:bldP spid="36" grpId="0" animBg="1"/>
      <p:bldP spid="36" grpId="1" animBg="1"/>
      <p:bldP spid="37" grpId="0" animBg="1"/>
      <p:bldP spid="37" grpId="1" animBg="1"/>
      <p:bldP spid="46" grpId="0" animBg="1"/>
      <p:bldP spid="47" grpId="0" animBg="1"/>
      <p:bldP spid="47" grpId="1" animBg="1"/>
      <p:bldP spid="60"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1214438" y="428625"/>
            <a:ext cx="6715125"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5059" name="TextBox 5"/>
          <p:cNvSpPr txBox="1">
            <a:spLocks noChangeArrowheads="1"/>
          </p:cNvSpPr>
          <p:nvPr/>
        </p:nvSpPr>
        <p:spPr bwMode="auto">
          <a:xfrm>
            <a:off x="1781175" y="757238"/>
            <a:ext cx="5786438" cy="461962"/>
          </a:xfrm>
          <a:prstGeom prst="rect">
            <a:avLst/>
          </a:prstGeom>
          <a:noFill/>
          <a:ln w="9525">
            <a:noFill/>
            <a:miter lim="800000"/>
            <a:headEnd/>
            <a:tailEnd/>
          </a:ln>
        </p:spPr>
        <p:txBody>
          <a:bodyPr>
            <a:spAutoFit/>
          </a:bodyPr>
          <a:lstStyle/>
          <a:p>
            <a:r>
              <a:rPr lang="en-US" altLang="ko-KR" sz="2400">
                <a:solidFill>
                  <a:schemeClr val="bg1"/>
                </a:solidFill>
                <a:ea typeface="굴림" charset="-127"/>
              </a:rPr>
              <a:t>U.K Mobile Customer Types</a:t>
            </a:r>
            <a:endParaRPr lang="ko-KR" altLang="en-US" sz="2400">
              <a:solidFill>
                <a:schemeClr val="bg1"/>
              </a:solidFill>
              <a:ea typeface="굴림" charset="-127"/>
            </a:endParaRPr>
          </a:p>
        </p:txBody>
      </p:sp>
      <p:pic>
        <p:nvPicPr>
          <p:cNvPr id="45060" name="Picture 2"/>
          <p:cNvPicPr>
            <a:picLocks noChangeAspect="1" noChangeArrowheads="1"/>
          </p:cNvPicPr>
          <p:nvPr/>
        </p:nvPicPr>
        <p:blipFill>
          <a:blip r:embed="rId2"/>
          <a:srcRect/>
          <a:stretch>
            <a:fillRect/>
          </a:stretch>
        </p:blipFill>
        <p:spPr bwMode="auto">
          <a:xfrm>
            <a:off x="642938" y="2143125"/>
            <a:ext cx="7935912" cy="41433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1214438" y="428625"/>
            <a:ext cx="6715125"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6083" name="TextBox 5"/>
          <p:cNvSpPr txBox="1">
            <a:spLocks noChangeArrowheads="1"/>
          </p:cNvSpPr>
          <p:nvPr/>
        </p:nvSpPr>
        <p:spPr bwMode="auto">
          <a:xfrm>
            <a:off x="1809750" y="785813"/>
            <a:ext cx="5786438" cy="461962"/>
          </a:xfrm>
          <a:prstGeom prst="rect">
            <a:avLst/>
          </a:prstGeom>
          <a:noFill/>
          <a:ln w="9525">
            <a:noFill/>
            <a:miter lim="800000"/>
            <a:headEnd/>
            <a:tailEnd/>
          </a:ln>
        </p:spPr>
        <p:txBody>
          <a:bodyPr>
            <a:spAutoFit/>
          </a:bodyPr>
          <a:lstStyle/>
          <a:p>
            <a:r>
              <a:rPr lang="en-US" altLang="ko-KR" sz="2400">
                <a:solidFill>
                  <a:schemeClr val="bg1"/>
                </a:solidFill>
                <a:ea typeface="굴림" charset="-127"/>
              </a:rPr>
              <a:t>U.K Mobile Retail Revenue</a:t>
            </a:r>
            <a:endParaRPr lang="ko-KR" altLang="en-US" sz="2400">
              <a:solidFill>
                <a:schemeClr val="bg1"/>
              </a:solidFill>
              <a:ea typeface="굴림" charset="-127"/>
            </a:endParaRPr>
          </a:p>
        </p:txBody>
      </p:sp>
      <p:pic>
        <p:nvPicPr>
          <p:cNvPr id="46084" name="Picture 2"/>
          <p:cNvPicPr>
            <a:picLocks noChangeAspect="1" noChangeArrowheads="1"/>
          </p:cNvPicPr>
          <p:nvPr/>
        </p:nvPicPr>
        <p:blipFill>
          <a:blip r:embed="rId2"/>
          <a:srcRect/>
          <a:stretch>
            <a:fillRect/>
          </a:stretch>
        </p:blipFill>
        <p:spPr bwMode="auto">
          <a:xfrm>
            <a:off x="357188" y="2071688"/>
            <a:ext cx="8318500" cy="407193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1214438" y="428625"/>
            <a:ext cx="6715125"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7107" name="TextBox 5"/>
          <p:cNvSpPr txBox="1">
            <a:spLocks noChangeArrowheads="1"/>
          </p:cNvSpPr>
          <p:nvPr/>
        </p:nvSpPr>
        <p:spPr bwMode="auto">
          <a:xfrm>
            <a:off x="1785938" y="644525"/>
            <a:ext cx="5786437" cy="461963"/>
          </a:xfrm>
          <a:prstGeom prst="rect">
            <a:avLst/>
          </a:prstGeom>
          <a:noFill/>
          <a:ln w="9525">
            <a:noFill/>
            <a:miter lim="800000"/>
            <a:headEnd/>
            <a:tailEnd/>
          </a:ln>
        </p:spPr>
        <p:txBody>
          <a:bodyPr>
            <a:spAutoFit/>
          </a:bodyPr>
          <a:lstStyle/>
          <a:p>
            <a:r>
              <a:rPr lang="en-US" altLang="ko-KR" sz="2400">
                <a:solidFill>
                  <a:schemeClr val="bg1"/>
                </a:solidFill>
                <a:ea typeface="굴림" charset="-127"/>
              </a:rPr>
              <a:t>U.K Mobile Retail Revenue by Operator</a:t>
            </a:r>
            <a:endParaRPr lang="ko-KR" altLang="en-US" sz="2400">
              <a:solidFill>
                <a:schemeClr val="bg1"/>
              </a:solidFill>
              <a:ea typeface="굴림" charset="-127"/>
            </a:endParaRPr>
          </a:p>
        </p:txBody>
      </p:sp>
      <p:pic>
        <p:nvPicPr>
          <p:cNvPr id="47108" name="Picture 2"/>
          <p:cNvPicPr>
            <a:picLocks noChangeAspect="1" noChangeArrowheads="1"/>
          </p:cNvPicPr>
          <p:nvPr/>
        </p:nvPicPr>
        <p:blipFill>
          <a:blip r:embed="rId2"/>
          <a:srcRect/>
          <a:stretch>
            <a:fillRect/>
          </a:stretch>
        </p:blipFill>
        <p:spPr bwMode="auto">
          <a:xfrm>
            <a:off x="642938" y="1928813"/>
            <a:ext cx="8234362" cy="42862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1214438" y="428625"/>
            <a:ext cx="6715125"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8131" name="TextBox 5"/>
          <p:cNvSpPr txBox="1">
            <a:spLocks noChangeArrowheads="1"/>
          </p:cNvSpPr>
          <p:nvPr/>
        </p:nvSpPr>
        <p:spPr bwMode="auto">
          <a:xfrm>
            <a:off x="1636713" y="742950"/>
            <a:ext cx="5786437" cy="461963"/>
          </a:xfrm>
          <a:prstGeom prst="rect">
            <a:avLst/>
          </a:prstGeom>
          <a:noFill/>
          <a:ln w="9525">
            <a:noFill/>
            <a:miter lim="800000"/>
            <a:headEnd/>
            <a:tailEnd/>
          </a:ln>
        </p:spPr>
        <p:txBody>
          <a:bodyPr>
            <a:spAutoFit/>
          </a:bodyPr>
          <a:lstStyle/>
          <a:p>
            <a:r>
              <a:rPr lang="en-US" altLang="ko-KR" sz="2400">
                <a:solidFill>
                  <a:schemeClr val="bg1"/>
                </a:solidFill>
                <a:ea typeface="굴림" charset="-127"/>
              </a:rPr>
              <a:t>U.K 3G Customer Market Share</a:t>
            </a:r>
            <a:endParaRPr lang="ko-KR" altLang="en-US" sz="2400">
              <a:solidFill>
                <a:schemeClr val="bg1"/>
              </a:solidFill>
              <a:ea typeface="굴림" charset="-127"/>
            </a:endParaRPr>
          </a:p>
        </p:txBody>
      </p:sp>
      <p:pic>
        <p:nvPicPr>
          <p:cNvPr id="48132" name="Picture 2"/>
          <p:cNvPicPr>
            <a:picLocks noChangeAspect="1" noChangeArrowheads="1"/>
          </p:cNvPicPr>
          <p:nvPr/>
        </p:nvPicPr>
        <p:blipFill>
          <a:blip r:embed="rId2"/>
          <a:srcRect/>
          <a:stretch>
            <a:fillRect/>
          </a:stretch>
        </p:blipFill>
        <p:spPr bwMode="auto">
          <a:xfrm>
            <a:off x="428625" y="1928813"/>
            <a:ext cx="8370888" cy="42148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모서리가 둥근 직사각형 4"/>
          <p:cNvSpPr/>
          <p:nvPr/>
        </p:nvSpPr>
        <p:spPr>
          <a:xfrm>
            <a:off x="1214438" y="428625"/>
            <a:ext cx="6715125" cy="1214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ko-KR" altLang="en-US">
              <a:solidFill>
                <a:srgbClr val="FFFFFF"/>
              </a:solidFill>
              <a:ea typeface="굴림" charset="-127"/>
            </a:endParaRPr>
          </a:p>
        </p:txBody>
      </p:sp>
      <p:sp>
        <p:nvSpPr>
          <p:cNvPr id="49155" name="TextBox 5"/>
          <p:cNvSpPr txBox="1">
            <a:spLocks noChangeArrowheads="1"/>
          </p:cNvSpPr>
          <p:nvPr/>
        </p:nvSpPr>
        <p:spPr bwMode="auto">
          <a:xfrm>
            <a:off x="1636713" y="742950"/>
            <a:ext cx="5786437" cy="461963"/>
          </a:xfrm>
          <a:prstGeom prst="rect">
            <a:avLst/>
          </a:prstGeom>
          <a:noFill/>
          <a:ln w="9525">
            <a:noFill/>
            <a:miter lim="800000"/>
            <a:headEnd/>
            <a:tailEnd/>
          </a:ln>
        </p:spPr>
        <p:txBody>
          <a:bodyPr>
            <a:spAutoFit/>
          </a:bodyPr>
          <a:lstStyle/>
          <a:p>
            <a:r>
              <a:rPr lang="en-US" altLang="ko-KR" sz="2400">
                <a:solidFill>
                  <a:schemeClr val="bg1"/>
                </a:solidFill>
                <a:ea typeface="굴림" charset="-127"/>
              </a:rPr>
              <a:t>Overview of Broadband Market</a:t>
            </a:r>
            <a:endParaRPr lang="ko-KR" altLang="en-US" sz="2400">
              <a:solidFill>
                <a:schemeClr val="bg1"/>
              </a:solidFill>
              <a:ea typeface="굴림" charset="-127"/>
            </a:endParaRPr>
          </a:p>
        </p:txBody>
      </p:sp>
      <p:pic>
        <p:nvPicPr>
          <p:cNvPr id="7" name="그림 6" descr="figure1.gif"/>
          <p:cNvPicPr>
            <a:picLocks noChangeAspect="1"/>
          </p:cNvPicPr>
          <p:nvPr/>
        </p:nvPicPr>
        <p:blipFill>
          <a:blip r:embed="rId2"/>
          <a:srcRect/>
          <a:stretch>
            <a:fillRect/>
          </a:stretch>
        </p:blipFill>
        <p:spPr bwMode="auto">
          <a:xfrm>
            <a:off x="1584325" y="1744663"/>
            <a:ext cx="7235825" cy="4467225"/>
          </a:xfrm>
          <a:prstGeom prst="rect">
            <a:avLst/>
          </a:prstGeom>
          <a:noFill/>
          <a:ln w="9525">
            <a:noFill/>
            <a:miter lim="800000"/>
            <a:headEnd/>
            <a:tailEnd/>
          </a:ln>
        </p:spPr>
      </p:pic>
      <p:pic>
        <p:nvPicPr>
          <p:cNvPr id="8" name="그림 7" descr="figure2.gif"/>
          <p:cNvPicPr>
            <a:picLocks noChangeAspect="1"/>
          </p:cNvPicPr>
          <p:nvPr/>
        </p:nvPicPr>
        <p:blipFill>
          <a:blip r:embed="rId3"/>
          <a:srcRect/>
          <a:stretch>
            <a:fillRect/>
          </a:stretch>
        </p:blipFill>
        <p:spPr bwMode="auto">
          <a:xfrm>
            <a:off x="1031875" y="1851025"/>
            <a:ext cx="6826250" cy="421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hangingPunct="1"/>
            <a:r>
              <a:rPr lang="en-US" altLang="ko-KR" smtClean="0">
                <a:ea typeface="굴림" charset="-127"/>
              </a:rPr>
              <a:t>Recent Trend</a:t>
            </a:r>
            <a:endParaRPr lang="ko-KR" altLang="en-US" smtClean="0">
              <a:ea typeface="굴림" charset="-127"/>
            </a:endParaRPr>
          </a:p>
        </p:txBody>
      </p:sp>
      <p:sp>
        <p:nvSpPr>
          <p:cNvPr id="50179" name="내용 개체 틀 2"/>
          <p:cNvSpPr>
            <a:spLocks noGrp="1"/>
          </p:cNvSpPr>
          <p:nvPr>
            <p:ph idx="1"/>
          </p:nvPr>
        </p:nvSpPr>
        <p:spPr>
          <a:xfrm>
            <a:off x="617538" y="1416050"/>
            <a:ext cx="8229600" cy="4525963"/>
          </a:xfrm>
        </p:spPr>
        <p:txBody>
          <a:bodyPr/>
          <a:lstStyle/>
          <a:p>
            <a:pPr eaLnBrk="1" hangingPunct="1"/>
            <a:r>
              <a:rPr lang="en-US" altLang="ko-KR" smtClean="0">
                <a:ea typeface="굴림" charset="-127"/>
              </a:rPr>
              <a:t>Competition</a:t>
            </a:r>
          </a:p>
          <a:p>
            <a:pPr eaLnBrk="1" hangingPunct="1"/>
            <a:r>
              <a:rPr lang="en-US" altLang="ko-KR" smtClean="0">
                <a:ea typeface="굴림" charset="-127"/>
              </a:rPr>
              <a:t>Price </a:t>
            </a:r>
          </a:p>
          <a:p>
            <a:pPr eaLnBrk="1" hangingPunct="1"/>
            <a:endParaRPr lang="en-US" altLang="ko-KR" smtClean="0">
              <a:ea typeface="굴림" charset="-127"/>
            </a:endParaRPr>
          </a:p>
        </p:txBody>
      </p:sp>
      <p:sp>
        <p:nvSpPr>
          <p:cNvPr id="50180" name="바닥글 개체 틀 3"/>
          <p:cNvSpPr>
            <a:spLocks noGrp="1"/>
          </p:cNvSpPr>
          <p:nvPr>
            <p:ph type="ftr" sz="quarter" idx="10"/>
          </p:nvPr>
        </p:nvSpPr>
        <p:spPr>
          <a:noFill/>
        </p:spPr>
        <p:txBody>
          <a:bodyPr/>
          <a:lstStyle/>
          <a:p>
            <a:r>
              <a:rPr lang="en-US" altLang="ko-KR" dirty="0"/>
              <a:t>Information and Communications University</a:t>
            </a:r>
          </a:p>
        </p:txBody>
      </p:sp>
      <p:sp>
        <p:nvSpPr>
          <p:cNvPr id="50181" name="슬라이드 번호 개체 틀 4"/>
          <p:cNvSpPr>
            <a:spLocks noGrp="1"/>
          </p:cNvSpPr>
          <p:nvPr>
            <p:ph type="sldNum" sz="quarter" idx="11"/>
          </p:nvPr>
        </p:nvSpPr>
        <p:spPr>
          <a:noFill/>
        </p:spPr>
        <p:txBody>
          <a:bodyPr/>
          <a:lstStyle/>
          <a:p>
            <a:fld id="{F7DDA45C-1B15-4AE9-B700-2FB77210CDB6}" type="slidenum">
              <a:rPr lang="en-US" altLang="ko-KR"/>
              <a:pPr/>
              <a:t>45</a:t>
            </a:fld>
            <a:endParaRPr lang="en-US" altLang="ko-KR"/>
          </a:p>
        </p:txBody>
      </p:sp>
      <p:sp>
        <p:nvSpPr>
          <p:cNvPr id="6" name="위쪽 화살표 5"/>
          <p:cNvSpPr/>
          <p:nvPr/>
        </p:nvSpPr>
        <p:spPr bwMode="auto">
          <a:xfrm>
            <a:off x="3643313" y="1538288"/>
            <a:ext cx="812800" cy="392112"/>
          </a:xfrm>
          <a:prstGeom prst="upArrow">
            <a:avLst>
              <a:gd name="adj1" fmla="val 57143"/>
              <a:gd name="adj2" fmla="val 50000"/>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p:spPr>
        <p:txBody>
          <a:bodyPr wrap="none" anchor="ctr"/>
          <a:lstStyle/>
          <a:p>
            <a:endParaRPr lang="ko-KR" altLang="en-US">
              <a:ea typeface="굴림" charset="-127"/>
            </a:endParaRPr>
          </a:p>
        </p:txBody>
      </p:sp>
      <p:sp>
        <p:nvSpPr>
          <p:cNvPr id="7" name="아래쪽 화살표 6"/>
          <p:cNvSpPr/>
          <p:nvPr/>
        </p:nvSpPr>
        <p:spPr bwMode="auto">
          <a:xfrm>
            <a:off x="2452688" y="2220913"/>
            <a:ext cx="755650" cy="377825"/>
          </a:xfrm>
          <a:prstGeom prst="downArrow">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p:spPr>
        <p:txBody>
          <a:bodyPr wrap="none" anchor="ctr"/>
          <a:lstStyle/>
          <a:p>
            <a:endParaRPr lang="ko-KR" altLang="en-US">
              <a:ea typeface="굴림" charset="-127"/>
            </a:endParaRPr>
          </a:p>
        </p:txBody>
      </p:sp>
      <p:sp>
        <p:nvSpPr>
          <p:cNvPr id="8" name="모서리가 둥근 직사각형 7"/>
          <p:cNvSpPr/>
          <p:nvPr/>
        </p:nvSpPr>
        <p:spPr bwMode="auto">
          <a:xfrm>
            <a:off x="682625" y="3062288"/>
            <a:ext cx="8156575" cy="1741487"/>
          </a:xfrm>
          <a:prstGeom prst="roundRect">
            <a:avLst/>
          </a:pr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p:spPr>
        <p:txBody>
          <a:bodyPr wrap="none" anchor="ctr"/>
          <a:lstStyle/>
          <a:p>
            <a:endParaRPr lang="ko-KR" altLang="en-US">
              <a:ea typeface="굴림" charset="-127"/>
            </a:endParaRPr>
          </a:p>
        </p:txBody>
      </p:sp>
      <p:sp>
        <p:nvSpPr>
          <p:cNvPr id="50185" name="TextBox 8"/>
          <p:cNvSpPr txBox="1">
            <a:spLocks noChangeArrowheads="1"/>
          </p:cNvSpPr>
          <p:nvPr/>
        </p:nvSpPr>
        <p:spPr bwMode="auto">
          <a:xfrm>
            <a:off x="1117600" y="3251200"/>
            <a:ext cx="7286625" cy="1477963"/>
          </a:xfrm>
          <a:prstGeom prst="rect">
            <a:avLst/>
          </a:prstGeom>
          <a:noFill/>
          <a:ln w="9525">
            <a:noFill/>
            <a:miter lim="800000"/>
            <a:headEnd/>
            <a:tailEnd/>
          </a:ln>
        </p:spPr>
        <p:txBody>
          <a:bodyPr>
            <a:spAutoFit/>
          </a:bodyPr>
          <a:lstStyle/>
          <a:p>
            <a:r>
              <a:rPr lang="en-US" altLang="ko-KR">
                <a:ea typeface="굴림" charset="-127"/>
              </a:rPr>
              <a:t>Ofcom tries to limit the dominant power of BT by many regulations. LLU, number portability and 3G market are the good example of this regulations and it looks well worked.  However, BT tries to expand market power by bundling service. </a:t>
            </a:r>
            <a:endParaRPr lang="ko-KR" altLang="en-US">
              <a:ea typeface="굴림" charset="-127"/>
            </a:endParaRPr>
          </a:p>
          <a:p>
            <a:endParaRPr lang="ko-KR" altLang="en-US">
              <a:ea typeface="굴림" charset="-127"/>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hangingPunct="1"/>
            <a:r>
              <a:rPr lang="en-US" altLang="ko-KR" smtClean="0">
                <a:ea typeface="굴림" charset="-127"/>
              </a:rPr>
              <a:t>Bundling Service</a:t>
            </a:r>
            <a:endParaRPr lang="ko-KR" altLang="en-US" smtClean="0">
              <a:ea typeface="굴림" charset="-127"/>
            </a:endParaRPr>
          </a:p>
        </p:txBody>
      </p:sp>
      <p:sp>
        <p:nvSpPr>
          <p:cNvPr id="51203" name="바닥글 개체 틀 3"/>
          <p:cNvSpPr>
            <a:spLocks noGrp="1"/>
          </p:cNvSpPr>
          <p:nvPr>
            <p:ph type="ftr" sz="quarter" idx="10"/>
          </p:nvPr>
        </p:nvSpPr>
        <p:spPr>
          <a:noFill/>
        </p:spPr>
        <p:txBody>
          <a:bodyPr/>
          <a:lstStyle/>
          <a:p>
            <a:r>
              <a:rPr lang="en-US" altLang="ko-KR" dirty="0"/>
              <a:t>Information and Communications University</a:t>
            </a:r>
          </a:p>
        </p:txBody>
      </p:sp>
      <p:sp>
        <p:nvSpPr>
          <p:cNvPr id="51204" name="슬라이드 번호 개체 틀 4"/>
          <p:cNvSpPr>
            <a:spLocks noGrp="1"/>
          </p:cNvSpPr>
          <p:nvPr>
            <p:ph type="sldNum" sz="quarter" idx="11"/>
          </p:nvPr>
        </p:nvSpPr>
        <p:spPr>
          <a:noFill/>
        </p:spPr>
        <p:txBody>
          <a:bodyPr/>
          <a:lstStyle/>
          <a:p>
            <a:fld id="{0132CAA5-91D4-4E35-B9C8-6567F05E6166}" type="slidenum">
              <a:rPr lang="en-US" altLang="ko-KR"/>
              <a:pPr/>
              <a:t>46</a:t>
            </a:fld>
            <a:endParaRPr lang="en-US" altLang="ko-KR"/>
          </a:p>
        </p:txBody>
      </p:sp>
      <p:pic>
        <p:nvPicPr>
          <p:cNvPr id="51205" name="Picture 2"/>
          <p:cNvPicPr>
            <a:picLocks noChangeAspect="1" noChangeArrowheads="1"/>
          </p:cNvPicPr>
          <p:nvPr/>
        </p:nvPicPr>
        <p:blipFill>
          <a:blip r:embed="rId2"/>
          <a:srcRect/>
          <a:stretch>
            <a:fillRect/>
          </a:stretch>
        </p:blipFill>
        <p:spPr bwMode="auto">
          <a:xfrm>
            <a:off x="407988" y="1395413"/>
            <a:ext cx="8355012" cy="4149725"/>
          </a:xfrm>
          <a:prstGeom prst="rect">
            <a:avLst/>
          </a:prstGeom>
          <a:noFill/>
          <a:ln w="9525" algn="ctr">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hangingPunct="1"/>
            <a:r>
              <a:rPr lang="en-US" altLang="ko-KR" smtClean="0">
                <a:ea typeface="굴림" charset="-127"/>
              </a:rPr>
              <a:t>Bundling Service</a:t>
            </a:r>
            <a:endParaRPr lang="ko-KR" altLang="en-US" smtClean="0">
              <a:ea typeface="굴림" charset="-127"/>
            </a:endParaRPr>
          </a:p>
        </p:txBody>
      </p:sp>
      <p:sp>
        <p:nvSpPr>
          <p:cNvPr id="52227" name="바닥글 개체 틀 3"/>
          <p:cNvSpPr>
            <a:spLocks noGrp="1"/>
          </p:cNvSpPr>
          <p:nvPr>
            <p:ph type="ftr" sz="quarter" idx="10"/>
          </p:nvPr>
        </p:nvSpPr>
        <p:spPr>
          <a:noFill/>
        </p:spPr>
        <p:txBody>
          <a:bodyPr/>
          <a:lstStyle/>
          <a:p>
            <a:r>
              <a:rPr lang="en-US" altLang="ko-KR"/>
              <a:t>Information and Communications University</a:t>
            </a:r>
          </a:p>
        </p:txBody>
      </p:sp>
      <p:sp>
        <p:nvSpPr>
          <p:cNvPr id="52228" name="슬라이드 번호 개체 틀 4"/>
          <p:cNvSpPr>
            <a:spLocks noGrp="1"/>
          </p:cNvSpPr>
          <p:nvPr>
            <p:ph type="sldNum" sz="quarter" idx="11"/>
          </p:nvPr>
        </p:nvSpPr>
        <p:spPr>
          <a:noFill/>
        </p:spPr>
        <p:txBody>
          <a:bodyPr/>
          <a:lstStyle/>
          <a:p>
            <a:fld id="{80C3591B-6A83-4D2F-B379-ED600DABAA76}" type="slidenum">
              <a:rPr lang="en-US" altLang="ko-KR"/>
              <a:pPr/>
              <a:t>47</a:t>
            </a:fld>
            <a:endParaRPr lang="en-US" altLang="ko-KR"/>
          </a:p>
        </p:txBody>
      </p:sp>
      <p:pic>
        <p:nvPicPr>
          <p:cNvPr id="52229" name="Picture 2"/>
          <p:cNvPicPr>
            <a:picLocks noChangeAspect="1" noChangeArrowheads="1"/>
          </p:cNvPicPr>
          <p:nvPr/>
        </p:nvPicPr>
        <p:blipFill>
          <a:blip r:embed="rId2"/>
          <a:srcRect/>
          <a:stretch>
            <a:fillRect/>
          </a:stretch>
        </p:blipFill>
        <p:spPr bwMode="auto">
          <a:xfrm>
            <a:off x="569913" y="1162050"/>
            <a:ext cx="7600950" cy="3228975"/>
          </a:xfrm>
          <a:prstGeom prst="rect">
            <a:avLst/>
          </a:prstGeom>
          <a:noFill/>
          <a:ln w="9525" algn="ctr">
            <a:noFill/>
            <a:miter lim="800000"/>
            <a:headEnd/>
            <a:tailEnd/>
          </a:ln>
        </p:spPr>
      </p:pic>
      <p:pic>
        <p:nvPicPr>
          <p:cNvPr id="52230" name="Picture 3"/>
          <p:cNvPicPr>
            <a:picLocks noChangeAspect="1" noChangeArrowheads="1"/>
          </p:cNvPicPr>
          <p:nvPr/>
        </p:nvPicPr>
        <p:blipFill>
          <a:blip r:embed="rId3"/>
          <a:srcRect/>
          <a:stretch>
            <a:fillRect/>
          </a:stretch>
        </p:blipFill>
        <p:spPr bwMode="auto">
          <a:xfrm>
            <a:off x="1954213" y="4362450"/>
            <a:ext cx="6743700" cy="1847850"/>
          </a:xfrm>
          <a:prstGeom prst="rect">
            <a:avLst/>
          </a:prstGeom>
          <a:noFill/>
          <a:ln w="9525" algn="ctr">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a:t>
            </a:r>
            <a:endParaRPr lang="ko-KR" altLang="en-US" dirty="0"/>
          </a:p>
        </p:txBody>
      </p:sp>
      <p:sp>
        <p:nvSpPr>
          <p:cNvPr id="3" name="내용 개체 틀 2"/>
          <p:cNvSpPr>
            <a:spLocks noGrp="1"/>
          </p:cNvSpPr>
          <p:nvPr>
            <p:ph idx="1"/>
          </p:nvPr>
        </p:nvSpPr>
        <p:spPr/>
        <p:txBody>
          <a:bodyPr/>
          <a:lstStyle/>
          <a:p>
            <a:r>
              <a:rPr lang="ko-KR" altLang="en-US" sz="1400" b="0" dirty="0" smtClean="0">
                <a:solidFill>
                  <a:schemeClr val="tx1"/>
                </a:solidFill>
                <a:latin typeface="바탕" pitchFamily="18" charset="-127"/>
                <a:ea typeface="바탕" pitchFamily="18" charset="-127"/>
              </a:rPr>
              <a:t>김병은</a:t>
            </a:r>
            <a:r>
              <a:rPr lang="en-US" altLang="ko-KR" sz="1400" b="0" dirty="0" smtClean="0">
                <a:solidFill>
                  <a:schemeClr val="tx1"/>
                </a:solidFill>
                <a:latin typeface="바탕" pitchFamily="18" charset="-127"/>
                <a:ea typeface="바탕" pitchFamily="18" charset="-127"/>
              </a:rPr>
              <a:t>. 2002. “</a:t>
            </a:r>
            <a:r>
              <a:rPr lang="ko-KR" altLang="en-US" sz="1400" b="0" dirty="0" smtClean="0">
                <a:solidFill>
                  <a:schemeClr val="tx1"/>
                </a:solidFill>
                <a:latin typeface="바탕" pitchFamily="18" charset="-127"/>
                <a:ea typeface="바탕" pitchFamily="18" charset="-127"/>
              </a:rPr>
              <a:t>프랑스와 독일의 통신시장 현황과 </a:t>
            </a:r>
            <a:r>
              <a:rPr lang="ko-KR" altLang="en-US" sz="1400" b="0" dirty="0" err="1" smtClean="0">
                <a:solidFill>
                  <a:schemeClr val="tx1"/>
                </a:solidFill>
                <a:latin typeface="바탕" pitchFamily="18" charset="-127"/>
                <a:ea typeface="바탕" pitchFamily="18" charset="-127"/>
              </a:rPr>
              <a:t>통신법</a:t>
            </a:r>
            <a:r>
              <a:rPr lang="ko-KR" altLang="en-US" sz="1400" b="0" dirty="0" smtClean="0">
                <a:solidFill>
                  <a:schemeClr val="tx1"/>
                </a:solidFill>
                <a:latin typeface="바탕" pitchFamily="18" charset="-127"/>
                <a:ea typeface="바탕" pitchFamily="18" charset="-127"/>
              </a:rPr>
              <a:t> 개정의 주요 내용</a:t>
            </a:r>
            <a:r>
              <a:rPr lang="en-US" altLang="ko-KR" sz="1400" b="0" dirty="0" smtClean="0">
                <a:solidFill>
                  <a:schemeClr val="tx1"/>
                </a:solidFill>
                <a:latin typeface="바탕" pitchFamily="18" charset="-127"/>
                <a:ea typeface="바탕" pitchFamily="18" charset="-127"/>
              </a:rPr>
              <a:t>”. KISDI</a:t>
            </a:r>
          </a:p>
          <a:p>
            <a:r>
              <a:rPr lang="ko-KR" altLang="en-US" sz="1400" b="0" dirty="0" smtClean="0">
                <a:solidFill>
                  <a:schemeClr val="tx1"/>
                </a:solidFill>
                <a:latin typeface="바탕" pitchFamily="18" charset="-127"/>
                <a:ea typeface="바탕" pitchFamily="18" charset="-127"/>
              </a:rPr>
              <a:t>김원식</a:t>
            </a:r>
            <a:r>
              <a:rPr lang="en-US" altLang="ko-KR" sz="1400" b="0" dirty="0" smtClean="0">
                <a:solidFill>
                  <a:schemeClr val="tx1"/>
                </a:solidFill>
                <a:latin typeface="바탕" pitchFamily="18" charset="-127"/>
                <a:ea typeface="바탕" pitchFamily="18" charset="-127"/>
              </a:rPr>
              <a:t> </a:t>
            </a:r>
            <a:r>
              <a:rPr lang="ko-KR" altLang="en-US" sz="1400" b="0" dirty="0" smtClean="0">
                <a:solidFill>
                  <a:schemeClr val="tx1"/>
                </a:solidFill>
                <a:latin typeface="바탕" pitchFamily="18" charset="-127"/>
                <a:ea typeface="바탕" pitchFamily="18" charset="-127"/>
              </a:rPr>
              <a:t>외</a:t>
            </a:r>
            <a:r>
              <a:rPr lang="en-US" altLang="ko-KR" sz="1400" b="0" dirty="0" smtClean="0">
                <a:solidFill>
                  <a:schemeClr val="tx1"/>
                </a:solidFill>
                <a:latin typeface="바탕" pitchFamily="18" charset="-127"/>
                <a:ea typeface="바탕" pitchFamily="18" charset="-127"/>
              </a:rPr>
              <a:t>. 2004. “</a:t>
            </a:r>
            <a:r>
              <a:rPr lang="ko-KR" altLang="en-US" sz="1400" b="0" dirty="0" smtClean="0">
                <a:solidFill>
                  <a:schemeClr val="tx1"/>
                </a:solidFill>
                <a:latin typeface="바탕" pitchFamily="18" charset="-127"/>
                <a:ea typeface="바탕" pitchFamily="18" charset="-127"/>
              </a:rPr>
              <a:t>유럽주요국의 통신방송융합 대응사례 분석</a:t>
            </a:r>
            <a:r>
              <a:rPr lang="en-US" altLang="ko-KR" sz="1400" b="0" dirty="0" smtClean="0">
                <a:solidFill>
                  <a:schemeClr val="tx1"/>
                </a:solidFill>
                <a:latin typeface="바탕" pitchFamily="18" charset="-127"/>
                <a:ea typeface="바탕" pitchFamily="18" charset="-127"/>
              </a:rPr>
              <a:t>”. KISDI</a:t>
            </a:r>
          </a:p>
          <a:p>
            <a:r>
              <a:rPr lang="ko-KR" altLang="en-US" sz="1400" b="0" dirty="0" smtClean="0">
                <a:solidFill>
                  <a:schemeClr val="tx1"/>
                </a:solidFill>
                <a:latin typeface="바탕" pitchFamily="18" charset="-127"/>
                <a:ea typeface="바탕" pitchFamily="18" charset="-127"/>
              </a:rPr>
              <a:t>박종현</a:t>
            </a:r>
            <a:r>
              <a:rPr lang="en-US" altLang="ko-KR" sz="1400" b="0" dirty="0" smtClean="0">
                <a:solidFill>
                  <a:schemeClr val="tx1"/>
                </a:solidFill>
                <a:latin typeface="바탕" pitchFamily="18" charset="-127"/>
                <a:ea typeface="바탕" pitchFamily="18" charset="-127"/>
              </a:rPr>
              <a:t>. 2005. “</a:t>
            </a:r>
            <a:r>
              <a:rPr lang="ko-KR" altLang="en-US" sz="1400" b="0" dirty="0" smtClean="0">
                <a:solidFill>
                  <a:schemeClr val="tx1"/>
                </a:solidFill>
                <a:latin typeface="바탕" pitchFamily="18" charset="-127"/>
                <a:ea typeface="바탕" pitchFamily="18" charset="-127"/>
              </a:rPr>
              <a:t>통신</a:t>
            </a:r>
            <a:r>
              <a:rPr lang="en-US" altLang="ko-KR" sz="1400" b="0" dirty="0" smtClean="0">
                <a:solidFill>
                  <a:schemeClr val="tx1"/>
                </a:solidFill>
                <a:latin typeface="바탕" pitchFamily="18" charset="-127"/>
                <a:ea typeface="바탕" pitchFamily="18" charset="-127"/>
              </a:rPr>
              <a:t>-</a:t>
            </a:r>
            <a:r>
              <a:rPr lang="ko-KR" altLang="en-US" sz="1400" b="0" dirty="0" smtClean="0">
                <a:solidFill>
                  <a:schemeClr val="tx1"/>
                </a:solidFill>
                <a:latin typeface="바탕" pitchFamily="18" charset="-127"/>
                <a:ea typeface="바탕" pitchFamily="18" charset="-127"/>
              </a:rPr>
              <a:t>방송 융합 대응과 규제체계 분석 연구</a:t>
            </a:r>
            <a:r>
              <a:rPr lang="en-US" altLang="ko-KR" sz="1400" b="0" dirty="0" smtClean="0">
                <a:solidFill>
                  <a:schemeClr val="tx1"/>
                </a:solidFill>
                <a:latin typeface="바탕" pitchFamily="18" charset="-127"/>
                <a:ea typeface="바탕" pitchFamily="18" charset="-127"/>
              </a:rPr>
              <a:t>”. KISCOM</a:t>
            </a:r>
          </a:p>
          <a:p>
            <a:r>
              <a:rPr lang="ko-KR" altLang="en-US" sz="1400" b="0" dirty="0" smtClean="0">
                <a:solidFill>
                  <a:schemeClr val="tx1"/>
                </a:solidFill>
                <a:latin typeface="바탕" pitchFamily="18" charset="-127"/>
                <a:ea typeface="바탕" pitchFamily="18" charset="-127"/>
              </a:rPr>
              <a:t>박태순</a:t>
            </a:r>
            <a:r>
              <a:rPr lang="en-US" altLang="ko-KR" sz="1400" b="0" dirty="0" smtClean="0">
                <a:solidFill>
                  <a:schemeClr val="tx1"/>
                </a:solidFill>
                <a:latin typeface="바탕" pitchFamily="18" charset="-127"/>
                <a:ea typeface="바탕" pitchFamily="18" charset="-127"/>
              </a:rPr>
              <a:t>. 2004. “</a:t>
            </a:r>
            <a:r>
              <a:rPr lang="ko-KR" altLang="en-US" sz="1400" b="0" dirty="0" smtClean="0">
                <a:solidFill>
                  <a:schemeClr val="tx1"/>
                </a:solidFill>
                <a:latin typeface="바탕" pitchFamily="18" charset="-127"/>
                <a:ea typeface="바탕" pitchFamily="18" charset="-127"/>
              </a:rPr>
              <a:t>유럽연합의 전자커뮤니케이션 산업 정책의 실체</a:t>
            </a:r>
            <a:r>
              <a:rPr lang="en-US" altLang="ko-KR" sz="1400" b="0" dirty="0" smtClean="0">
                <a:solidFill>
                  <a:schemeClr val="tx1"/>
                </a:solidFill>
                <a:latin typeface="바탕" pitchFamily="18" charset="-127"/>
                <a:ea typeface="바탕" pitchFamily="18" charset="-127"/>
              </a:rPr>
              <a:t>”</a:t>
            </a:r>
          </a:p>
          <a:p>
            <a:r>
              <a:rPr lang="ko-KR" altLang="en-US" sz="1400" b="0" dirty="0" smtClean="0">
                <a:solidFill>
                  <a:schemeClr val="tx1"/>
                </a:solidFill>
                <a:latin typeface="바탕" pitchFamily="18" charset="-127"/>
                <a:ea typeface="바탕" pitchFamily="18" charset="-127"/>
              </a:rPr>
              <a:t>임동민</a:t>
            </a:r>
            <a:r>
              <a:rPr lang="en-US" altLang="ko-KR" sz="1400" b="0" dirty="0" smtClean="0">
                <a:solidFill>
                  <a:schemeClr val="tx1"/>
                </a:solidFill>
                <a:latin typeface="바탕" pitchFamily="18" charset="-127"/>
                <a:ea typeface="바탕" pitchFamily="18" charset="-127"/>
              </a:rPr>
              <a:t>. 2004. “</a:t>
            </a:r>
            <a:r>
              <a:rPr lang="ko-KR" altLang="en-US" sz="1400" b="0" dirty="0" smtClean="0">
                <a:solidFill>
                  <a:schemeClr val="tx1"/>
                </a:solidFill>
                <a:latin typeface="바탕" pitchFamily="18" charset="-127"/>
                <a:ea typeface="바탕" pitchFamily="18" charset="-127"/>
              </a:rPr>
              <a:t>정보통신정책 </a:t>
            </a:r>
            <a:r>
              <a:rPr lang="en-US" altLang="ko-KR" sz="1400" b="0" dirty="0" smtClean="0">
                <a:solidFill>
                  <a:schemeClr val="tx1"/>
                </a:solidFill>
                <a:latin typeface="바탕" pitchFamily="18" charset="-127"/>
                <a:ea typeface="바탕" pitchFamily="18" charset="-127"/>
              </a:rPr>
              <a:t>356</a:t>
            </a:r>
            <a:r>
              <a:rPr lang="ko-KR" altLang="en-US" sz="1400" b="0" dirty="0" smtClean="0">
                <a:solidFill>
                  <a:schemeClr val="tx1"/>
                </a:solidFill>
                <a:latin typeface="바탕" pitchFamily="18" charset="-127"/>
                <a:ea typeface="바탕" pitchFamily="18" charset="-127"/>
              </a:rPr>
              <a:t>호</a:t>
            </a:r>
            <a:r>
              <a:rPr lang="en-US" altLang="ko-KR" sz="1400" b="0" dirty="0" smtClean="0">
                <a:solidFill>
                  <a:schemeClr val="tx1"/>
                </a:solidFill>
                <a:latin typeface="바탕" pitchFamily="18" charset="-127"/>
                <a:ea typeface="바탕" pitchFamily="18" charset="-127"/>
              </a:rPr>
              <a:t>”. KISDI</a:t>
            </a:r>
          </a:p>
          <a:p>
            <a:r>
              <a:rPr lang="en-US" altLang="ko-KR" sz="1400" b="0" dirty="0" err="1" smtClean="0">
                <a:solidFill>
                  <a:schemeClr val="tx1"/>
                </a:solidFill>
                <a:latin typeface="바탕" pitchFamily="18" charset="-127"/>
                <a:ea typeface="바탕" pitchFamily="18" charset="-127"/>
              </a:rPr>
              <a:t>Answers.Com</a:t>
            </a:r>
            <a:r>
              <a:rPr lang="en-US" altLang="ko-KR" sz="1400" b="0" dirty="0" smtClean="0">
                <a:solidFill>
                  <a:schemeClr val="tx1"/>
                </a:solidFill>
                <a:latin typeface="바탕" pitchFamily="18" charset="-127"/>
                <a:ea typeface="바탕" pitchFamily="18" charset="-127"/>
              </a:rPr>
              <a:t>. 2007. “France Telecom Group”. http://www.answers.com/topic/france-telecom-group?cat=biz-fin</a:t>
            </a:r>
          </a:p>
          <a:p>
            <a:r>
              <a:rPr lang="en-US" altLang="ko-KR" sz="1400" b="0" dirty="0" smtClean="0">
                <a:solidFill>
                  <a:schemeClr val="tx1"/>
                </a:solidFill>
                <a:latin typeface="바탕" pitchFamily="18" charset="-127"/>
                <a:ea typeface="바탕" pitchFamily="18" charset="-127"/>
              </a:rPr>
              <a:t>ARCEP. 2005. “EC Observatory – Annual surveys from 1998 to 2005”</a:t>
            </a:r>
          </a:p>
          <a:p>
            <a:r>
              <a:rPr lang="en-US" altLang="ko-KR" sz="1400" b="0" dirty="0" smtClean="0">
                <a:solidFill>
                  <a:schemeClr val="tx1"/>
                </a:solidFill>
                <a:latin typeface="바탕" pitchFamily="18" charset="-127"/>
                <a:ea typeface="바탕" pitchFamily="18" charset="-127"/>
              </a:rPr>
              <a:t>ARCEP. 2006. “Electronic Communications Regulation in France”. Global Forum. </a:t>
            </a:r>
          </a:p>
          <a:p>
            <a:r>
              <a:rPr lang="en-US" altLang="ko-KR" sz="1400" b="0" dirty="0" smtClean="0">
                <a:solidFill>
                  <a:schemeClr val="tx1"/>
                </a:solidFill>
                <a:latin typeface="바탕" pitchFamily="18" charset="-127"/>
                <a:ea typeface="바탕" pitchFamily="18" charset="-127"/>
              </a:rPr>
              <a:t>ARCEP. 2007. “Introducing ARCEP - The French Telecommunications and Posts Regulator”. </a:t>
            </a:r>
          </a:p>
          <a:p>
            <a:r>
              <a:rPr lang="en-US" altLang="ko-KR" sz="1400" b="0" dirty="0" smtClean="0">
                <a:solidFill>
                  <a:schemeClr val="tx1"/>
                </a:solidFill>
                <a:latin typeface="바탕" pitchFamily="18" charset="-127"/>
                <a:ea typeface="바탕" pitchFamily="18" charset="-127"/>
              </a:rPr>
              <a:t>France Telecom. 2006. “France Transformation”.</a:t>
            </a:r>
          </a:p>
          <a:p>
            <a:r>
              <a:rPr lang="en-US" altLang="ko-KR" sz="1400" b="0" dirty="0" err="1" smtClean="0">
                <a:solidFill>
                  <a:schemeClr val="tx1"/>
                </a:solidFill>
                <a:latin typeface="바탕" pitchFamily="18" charset="-127"/>
                <a:ea typeface="바탕" pitchFamily="18" charset="-127"/>
              </a:rPr>
              <a:t>Ofcom</a:t>
            </a:r>
            <a:r>
              <a:rPr lang="en-US" altLang="ko-KR" sz="1400" b="0" dirty="0" smtClean="0">
                <a:solidFill>
                  <a:schemeClr val="tx1"/>
                </a:solidFill>
                <a:latin typeface="바탕" pitchFamily="18" charset="-127"/>
                <a:ea typeface="바탕" pitchFamily="18" charset="-127"/>
              </a:rPr>
              <a:t>. 2006. “The International Communications Market 2006”</a:t>
            </a:r>
          </a:p>
          <a:p>
            <a:r>
              <a:rPr lang="en-US" altLang="ko-KR" sz="1400" b="0" dirty="0" smtClean="0">
                <a:solidFill>
                  <a:schemeClr val="tx1"/>
                </a:solidFill>
                <a:latin typeface="바탕" pitchFamily="18" charset="-127"/>
                <a:ea typeface="바탕" pitchFamily="18" charset="-127"/>
              </a:rPr>
              <a:t>SFR. 2006. “Introduction to SFR”</a:t>
            </a:r>
          </a:p>
          <a:p>
            <a:r>
              <a:rPr lang="en-US" altLang="ko-KR" sz="1400" b="0" dirty="0" err="1" smtClean="0">
                <a:solidFill>
                  <a:schemeClr val="tx1"/>
                </a:solidFill>
                <a:latin typeface="바탕" pitchFamily="18" charset="-127"/>
                <a:ea typeface="바탕" pitchFamily="18" charset="-127"/>
              </a:rPr>
              <a:t>Ofcom</a:t>
            </a:r>
            <a:r>
              <a:rPr lang="en-US" altLang="ko-KR" sz="1400" b="0" dirty="0" smtClean="0">
                <a:solidFill>
                  <a:schemeClr val="tx1"/>
                </a:solidFill>
                <a:latin typeface="바탕" pitchFamily="18" charset="-127"/>
                <a:ea typeface="바탕" pitchFamily="18" charset="-127"/>
              </a:rPr>
              <a:t>. 2006 “</a:t>
            </a:r>
            <a:r>
              <a:rPr lang="ko-KR" altLang="en-US" sz="1400" b="0" dirty="0" smtClean="0">
                <a:solidFill>
                  <a:schemeClr val="tx1"/>
                </a:solidFill>
                <a:latin typeface="바탕" pitchFamily="18" charset="-127"/>
                <a:ea typeface="바탕" pitchFamily="18" charset="-127"/>
              </a:rPr>
              <a:t>영국시장 개요</a:t>
            </a:r>
            <a:r>
              <a:rPr lang="en-US" altLang="ko-KR" sz="1400" b="0" dirty="0" smtClean="0">
                <a:solidFill>
                  <a:schemeClr val="tx1"/>
                </a:solidFill>
                <a:latin typeface="바탕" pitchFamily="18" charset="-127"/>
                <a:ea typeface="바탕" pitchFamily="18" charset="-127"/>
              </a:rPr>
              <a:t>”</a:t>
            </a:r>
          </a:p>
          <a:p>
            <a:r>
              <a:rPr lang="en-US" altLang="ko-KR" sz="1400" b="0" dirty="0" err="1" smtClean="0">
                <a:solidFill>
                  <a:schemeClr val="tx1"/>
                </a:solidFill>
                <a:latin typeface="바탕" pitchFamily="18" charset="-127"/>
                <a:ea typeface="바탕" pitchFamily="18" charset="-127"/>
              </a:rPr>
              <a:t>Ofcom</a:t>
            </a:r>
            <a:r>
              <a:rPr lang="en-US" altLang="ko-KR" sz="1400" b="0" dirty="0" smtClean="0">
                <a:solidFill>
                  <a:schemeClr val="tx1"/>
                </a:solidFill>
                <a:latin typeface="바탕" pitchFamily="18" charset="-127"/>
                <a:ea typeface="바탕" pitchFamily="18" charset="-127"/>
              </a:rPr>
              <a:t>. 2006 “The Telecommunication Market 2006”</a:t>
            </a:r>
          </a:p>
          <a:p>
            <a:r>
              <a:rPr lang="en-US" altLang="ko-KR" sz="1400" b="0" dirty="0" smtClean="0">
                <a:solidFill>
                  <a:schemeClr val="tx1"/>
                </a:solidFill>
                <a:latin typeface="바탕" pitchFamily="18" charset="-127"/>
                <a:ea typeface="바탕" pitchFamily="18" charset="-127"/>
              </a:rPr>
              <a:t>Vodafone.de</a:t>
            </a:r>
          </a:p>
          <a:p>
            <a:pPr>
              <a:buNone/>
            </a:pPr>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ko-KR" altLang="en-US" sz="1000" b="0" dirty="0">
              <a:latin typeface="굴림" pitchFamily="50" charset="-127"/>
              <a:ea typeface="굴림" pitchFamily="50" charset="-127"/>
            </a:endParaRPr>
          </a:p>
        </p:txBody>
      </p:sp>
      <p:sp>
        <p:nvSpPr>
          <p:cNvPr id="4" name="바닥글 개체 틀 3"/>
          <p:cNvSpPr>
            <a:spLocks noGrp="1"/>
          </p:cNvSpPr>
          <p:nvPr>
            <p:ph type="ftr" sz="quarter" idx="10"/>
          </p:nvPr>
        </p:nvSpPr>
        <p:spPr/>
        <p:txBody>
          <a:bodyPr/>
          <a:lstStyle/>
          <a:p>
            <a:pPr>
              <a:defRPr/>
            </a:pPr>
            <a:r>
              <a:rPr lang="en-US" altLang="ko-KR" smtClean="0"/>
              <a:t>Information and Communications University</a:t>
            </a:r>
            <a:endParaRPr lang="en-US" altLang="ko-KR"/>
          </a:p>
        </p:txBody>
      </p:sp>
      <p:sp>
        <p:nvSpPr>
          <p:cNvPr id="5" name="슬라이드 번호 개체 틀 4"/>
          <p:cNvSpPr>
            <a:spLocks noGrp="1"/>
          </p:cNvSpPr>
          <p:nvPr>
            <p:ph type="sldNum" sz="quarter" idx="11"/>
          </p:nvPr>
        </p:nvSpPr>
        <p:spPr/>
        <p:txBody>
          <a:bodyPr/>
          <a:lstStyle/>
          <a:p>
            <a:pPr>
              <a:defRPr/>
            </a:pPr>
            <a:fld id="{D51EA459-A3E4-459E-BB8B-5D61BF998408}" type="slidenum">
              <a:rPr lang="en-US" altLang="ko-KR" smtClean="0"/>
              <a:pPr>
                <a:defRPr/>
              </a:pPr>
              <a:t>48</a:t>
            </a:fld>
            <a:endParaRPr lang="en-US" altLang="ko-K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a:t>
            </a:r>
            <a:endParaRPr lang="ko-KR" altLang="en-US" dirty="0"/>
          </a:p>
        </p:txBody>
      </p:sp>
      <p:sp>
        <p:nvSpPr>
          <p:cNvPr id="3" name="내용 개체 틀 2"/>
          <p:cNvSpPr>
            <a:spLocks noGrp="1"/>
          </p:cNvSpPr>
          <p:nvPr>
            <p:ph idx="1"/>
          </p:nvPr>
        </p:nvSpPr>
        <p:spPr/>
        <p:txBody>
          <a:bodyPr/>
          <a:lstStyle/>
          <a:p>
            <a:r>
              <a:rPr lang="en-US" altLang="ko-KR" sz="1400" b="0" dirty="0" smtClean="0">
                <a:solidFill>
                  <a:schemeClr val="tx1"/>
                </a:solidFill>
                <a:latin typeface="바탕" pitchFamily="18" charset="-127"/>
                <a:ea typeface="바탕" pitchFamily="18" charset="-127"/>
              </a:rPr>
              <a:t>BT.com</a:t>
            </a:r>
          </a:p>
          <a:p>
            <a:r>
              <a:rPr lang="en-US" altLang="ko-KR" sz="1400" b="0" dirty="0" smtClean="0">
                <a:solidFill>
                  <a:schemeClr val="tx1"/>
                </a:solidFill>
                <a:latin typeface="바탕" pitchFamily="18" charset="-127"/>
                <a:ea typeface="바탕" pitchFamily="18" charset="-127"/>
              </a:rPr>
              <a:t>Ofcom.org.uk</a:t>
            </a:r>
          </a:p>
          <a:p>
            <a:r>
              <a:rPr lang="ko-KR" altLang="en-US" sz="1400" b="0" dirty="0" smtClean="0">
                <a:solidFill>
                  <a:schemeClr val="tx1"/>
                </a:solidFill>
                <a:latin typeface="바탕" pitchFamily="18" charset="-127"/>
                <a:ea typeface="바탕" pitchFamily="18" charset="-127"/>
              </a:rPr>
              <a:t>한국 </a:t>
            </a:r>
            <a:r>
              <a:rPr lang="en-US" altLang="ko-KR" sz="1400" b="0" dirty="0" smtClean="0">
                <a:solidFill>
                  <a:schemeClr val="tx1"/>
                </a:solidFill>
                <a:latin typeface="바탕" pitchFamily="18" charset="-127"/>
                <a:ea typeface="바탕" pitchFamily="18" charset="-127"/>
              </a:rPr>
              <a:t>KISDI. 1995 “</a:t>
            </a:r>
            <a:r>
              <a:rPr lang="ko-KR" altLang="en-US" sz="1400" b="0" dirty="0" smtClean="0">
                <a:solidFill>
                  <a:schemeClr val="tx1"/>
                </a:solidFill>
                <a:latin typeface="바탕" pitchFamily="18" charset="-127"/>
                <a:ea typeface="바탕" pitchFamily="18" charset="-127"/>
              </a:rPr>
              <a:t>영국정보통신자유와 과정</a:t>
            </a:r>
            <a:r>
              <a:rPr lang="en-US" altLang="ko-KR" sz="1400" b="0" dirty="0" smtClean="0">
                <a:solidFill>
                  <a:schemeClr val="tx1"/>
                </a:solidFill>
                <a:latin typeface="바탕" pitchFamily="18" charset="-127"/>
                <a:ea typeface="바탕" pitchFamily="18" charset="-127"/>
              </a:rPr>
              <a:t>”</a:t>
            </a:r>
          </a:p>
          <a:p>
            <a:r>
              <a:rPr lang="ko-KR" altLang="en-US" sz="1400" b="0" dirty="0" smtClean="0">
                <a:solidFill>
                  <a:schemeClr val="tx1"/>
                </a:solidFill>
                <a:latin typeface="바탕" pitchFamily="18" charset="-127"/>
                <a:ea typeface="바탕" pitchFamily="18" charset="-127"/>
              </a:rPr>
              <a:t>한국 </a:t>
            </a:r>
            <a:r>
              <a:rPr lang="en-US" altLang="ko-KR" sz="1400" b="0" dirty="0" smtClean="0">
                <a:solidFill>
                  <a:schemeClr val="tx1"/>
                </a:solidFill>
                <a:latin typeface="바탕" pitchFamily="18" charset="-127"/>
                <a:ea typeface="바탕" pitchFamily="18" charset="-127"/>
              </a:rPr>
              <a:t>KISDI. 2004 “</a:t>
            </a:r>
            <a:r>
              <a:rPr lang="ko-KR" altLang="en-US" sz="1400" b="0" dirty="0" smtClean="0">
                <a:solidFill>
                  <a:schemeClr val="tx1"/>
                </a:solidFill>
                <a:latin typeface="바탕" pitchFamily="18" charset="-127"/>
                <a:ea typeface="바탕" pitchFamily="18" charset="-127"/>
              </a:rPr>
              <a:t>영국 통신시장의 전개 현황</a:t>
            </a:r>
            <a:r>
              <a:rPr lang="en-US" altLang="ko-KR" sz="1400" b="0" dirty="0" smtClean="0">
                <a:solidFill>
                  <a:schemeClr val="tx1"/>
                </a:solidFill>
                <a:latin typeface="바탕" pitchFamily="18" charset="-127"/>
                <a:ea typeface="바탕" pitchFamily="18" charset="-127"/>
              </a:rPr>
              <a:t>”</a:t>
            </a:r>
          </a:p>
          <a:p>
            <a:r>
              <a:rPr lang="ko-KR" altLang="en-US" sz="1400" b="0" dirty="0" smtClean="0">
                <a:solidFill>
                  <a:schemeClr val="tx1"/>
                </a:solidFill>
                <a:latin typeface="바탕" pitchFamily="18" charset="-127"/>
                <a:ea typeface="바탕" pitchFamily="18" charset="-127"/>
              </a:rPr>
              <a:t>한국 </a:t>
            </a:r>
            <a:r>
              <a:rPr lang="en-US" altLang="ko-KR" sz="1400" b="0" dirty="0" smtClean="0">
                <a:solidFill>
                  <a:schemeClr val="tx1"/>
                </a:solidFill>
                <a:latin typeface="바탕" pitchFamily="18" charset="-127"/>
                <a:ea typeface="바탕" pitchFamily="18" charset="-127"/>
              </a:rPr>
              <a:t>KISDI. 2005 “</a:t>
            </a:r>
            <a:r>
              <a:rPr lang="ko-KR" altLang="en-US" sz="1400" b="0" dirty="0" smtClean="0">
                <a:solidFill>
                  <a:schemeClr val="tx1"/>
                </a:solidFill>
                <a:latin typeface="바탕" pitchFamily="18" charset="-127"/>
                <a:ea typeface="바탕" pitchFamily="18" charset="-127"/>
              </a:rPr>
              <a:t>영국 소비자의 통신 서비스 이용 현황</a:t>
            </a:r>
            <a:r>
              <a:rPr lang="en-US" altLang="ko-KR" sz="1400" b="0" dirty="0" smtClean="0">
                <a:solidFill>
                  <a:schemeClr val="tx1"/>
                </a:solidFill>
                <a:latin typeface="바탕" pitchFamily="18" charset="-127"/>
                <a:ea typeface="바탕" pitchFamily="18" charset="-127"/>
              </a:rPr>
              <a:t>”</a:t>
            </a:r>
          </a:p>
          <a:p>
            <a:r>
              <a:rPr lang="ko-KR" altLang="en-US" sz="1400" b="0" dirty="0" smtClean="0">
                <a:solidFill>
                  <a:schemeClr val="tx1"/>
                </a:solidFill>
                <a:latin typeface="바탕" pitchFamily="18" charset="-127"/>
                <a:ea typeface="바탕" pitchFamily="18" charset="-127"/>
              </a:rPr>
              <a:t>한국 </a:t>
            </a:r>
            <a:r>
              <a:rPr lang="en-US" altLang="ko-KR" sz="1400" b="0" dirty="0" smtClean="0">
                <a:solidFill>
                  <a:schemeClr val="tx1"/>
                </a:solidFill>
                <a:latin typeface="바탕" pitchFamily="18" charset="-127"/>
                <a:ea typeface="바탕" pitchFamily="18" charset="-127"/>
              </a:rPr>
              <a:t>KISDI. 2006 “</a:t>
            </a:r>
            <a:r>
              <a:rPr lang="ko-KR" altLang="en-US" sz="1400" b="0" dirty="0" smtClean="0">
                <a:solidFill>
                  <a:schemeClr val="tx1"/>
                </a:solidFill>
                <a:latin typeface="바탕" pitchFamily="18" charset="-127"/>
                <a:ea typeface="바탕" pitchFamily="18" charset="-127"/>
              </a:rPr>
              <a:t>영국 </a:t>
            </a:r>
            <a:r>
              <a:rPr lang="en-US" altLang="ko-KR" sz="1400" b="0" dirty="0" err="1" smtClean="0">
                <a:solidFill>
                  <a:schemeClr val="tx1"/>
                </a:solidFill>
                <a:latin typeface="바탕" pitchFamily="18" charset="-127"/>
                <a:ea typeface="바탕" pitchFamily="18" charset="-127"/>
              </a:rPr>
              <a:t>Ofcom</a:t>
            </a:r>
            <a:r>
              <a:rPr lang="en-US" altLang="ko-KR" sz="1400" b="0" dirty="0" smtClean="0">
                <a:solidFill>
                  <a:schemeClr val="tx1"/>
                </a:solidFill>
                <a:latin typeface="바탕" pitchFamily="18" charset="-127"/>
                <a:ea typeface="바탕" pitchFamily="18" charset="-127"/>
              </a:rPr>
              <a:t>. </a:t>
            </a:r>
            <a:r>
              <a:rPr lang="ko-KR" altLang="en-US" sz="1400" b="0" dirty="0" smtClean="0">
                <a:solidFill>
                  <a:schemeClr val="tx1"/>
                </a:solidFill>
                <a:latin typeface="바탕" pitchFamily="18" charset="-127"/>
                <a:ea typeface="바탕" pitchFamily="18" charset="-127"/>
              </a:rPr>
              <a:t>통신부분 정책의 성과 평가 계획 발표</a:t>
            </a:r>
            <a:r>
              <a:rPr lang="en-US" altLang="ko-KR" sz="1400" b="0" dirty="0" smtClean="0">
                <a:solidFill>
                  <a:schemeClr val="tx1"/>
                </a:solidFill>
                <a:latin typeface="바탕" pitchFamily="18" charset="-127"/>
                <a:ea typeface="바탕" pitchFamily="18" charset="-127"/>
              </a:rPr>
              <a:t>”</a:t>
            </a:r>
          </a:p>
          <a:p>
            <a:r>
              <a:rPr lang="ko-KR" altLang="en-US" sz="1400" b="0" dirty="0" smtClean="0">
                <a:solidFill>
                  <a:schemeClr val="tx1"/>
                </a:solidFill>
                <a:latin typeface="바탕" pitchFamily="18" charset="-127"/>
                <a:ea typeface="바탕" pitchFamily="18" charset="-127"/>
              </a:rPr>
              <a:t>한국 </a:t>
            </a:r>
            <a:r>
              <a:rPr lang="en-US" altLang="ko-KR" sz="1400" b="0" dirty="0" smtClean="0">
                <a:solidFill>
                  <a:schemeClr val="tx1"/>
                </a:solidFill>
                <a:latin typeface="바탕" pitchFamily="18" charset="-127"/>
                <a:ea typeface="바탕" pitchFamily="18" charset="-127"/>
              </a:rPr>
              <a:t>KISDI. 2006 “</a:t>
            </a:r>
            <a:r>
              <a:rPr lang="ko-KR" altLang="en-US" sz="1400" b="0" dirty="0" smtClean="0">
                <a:solidFill>
                  <a:schemeClr val="tx1"/>
                </a:solidFill>
                <a:latin typeface="바탕" pitchFamily="18" charset="-127"/>
                <a:ea typeface="바탕" pitchFamily="18" charset="-127"/>
              </a:rPr>
              <a:t>영국 </a:t>
            </a:r>
            <a:r>
              <a:rPr lang="en-US" altLang="ko-KR" sz="1400" b="0" dirty="0" smtClean="0">
                <a:solidFill>
                  <a:schemeClr val="tx1"/>
                </a:solidFill>
                <a:latin typeface="바탕" pitchFamily="18" charset="-127"/>
                <a:ea typeface="바탕" pitchFamily="18" charset="-127"/>
              </a:rPr>
              <a:t>VoIP</a:t>
            </a:r>
            <a:r>
              <a:rPr lang="ko-KR" altLang="en-US" sz="1400" b="0" dirty="0" smtClean="0">
                <a:solidFill>
                  <a:schemeClr val="tx1"/>
                </a:solidFill>
                <a:latin typeface="바탕" pitchFamily="18" charset="-127"/>
                <a:ea typeface="바탕" pitchFamily="18" charset="-127"/>
              </a:rPr>
              <a:t>의 규제 현황</a:t>
            </a:r>
            <a:r>
              <a:rPr lang="en-US" altLang="ko-KR" sz="1400" b="0" dirty="0" smtClean="0">
                <a:solidFill>
                  <a:schemeClr val="tx1"/>
                </a:solidFill>
                <a:latin typeface="바탕" pitchFamily="18" charset="-127"/>
                <a:ea typeface="바탕" pitchFamily="18" charset="-127"/>
              </a:rPr>
              <a:t>”</a:t>
            </a: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pPr>
              <a:buNone/>
            </a:pPr>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en-US" altLang="ko-KR" sz="1400" b="0" dirty="0" smtClean="0">
              <a:solidFill>
                <a:schemeClr val="tx1"/>
              </a:solidFill>
              <a:latin typeface="바탕" pitchFamily="18" charset="-127"/>
              <a:ea typeface="바탕" pitchFamily="18" charset="-127"/>
            </a:endParaRPr>
          </a:p>
          <a:p>
            <a:endParaRPr lang="ko-KR" altLang="en-US" sz="1000" b="0" dirty="0">
              <a:latin typeface="굴림" pitchFamily="50" charset="-127"/>
              <a:ea typeface="굴림" pitchFamily="50" charset="-127"/>
            </a:endParaRPr>
          </a:p>
        </p:txBody>
      </p:sp>
      <p:sp>
        <p:nvSpPr>
          <p:cNvPr id="4" name="바닥글 개체 틀 3"/>
          <p:cNvSpPr>
            <a:spLocks noGrp="1"/>
          </p:cNvSpPr>
          <p:nvPr>
            <p:ph type="ftr" sz="quarter" idx="10"/>
          </p:nvPr>
        </p:nvSpPr>
        <p:spPr/>
        <p:txBody>
          <a:bodyPr/>
          <a:lstStyle/>
          <a:p>
            <a:pPr>
              <a:defRPr/>
            </a:pPr>
            <a:r>
              <a:rPr lang="en-US" altLang="ko-KR" smtClean="0"/>
              <a:t>Information and Communications University</a:t>
            </a:r>
            <a:endParaRPr lang="en-US" altLang="ko-KR"/>
          </a:p>
        </p:txBody>
      </p:sp>
      <p:sp>
        <p:nvSpPr>
          <p:cNvPr id="5" name="슬라이드 번호 개체 틀 4"/>
          <p:cNvSpPr>
            <a:spLocks noGrp="1"/>
          </p:cNvSpPr>
          <p:nvPr>
            <p:ph type="sldNum" sz="quarter" idx="11"/>
          </p:nvPr>
        </p:nvSpPr>
        <p:spPr/>
        <p:txBody>
          <a:bodyPr/>
          <a:lstStyle/>
          <a:p>
            <a:pPr>
              <a:defRPr/>
            </a:pPr>
            <a:fld id="{D51EA459-A3E4-459E-BB8B-5D61BF998408}" type="slidenum">
              <a:rPr lang="en-US" altLang="ko-KR" smtClean="0"/>
              <a:pPr>
                <a:defRPr/>
              </a:pPr>
              <a:t>49</a:t>
            </a:fld>
            <a:endParaRPr lang="en-US" altLang="ko-K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hangingPunct="1"/>
            <a:r>
              <a:rPr lang="en-US" altLang="ko-KR" smtClean="0">
                <a:ea typeface="굴림" charset="-127"/>
              </a:rPr>
              <a:t>Regulator</a:t>
            </a:r>
            <a:r>
              <a:rPr lang="en-US" altLang="ko-KR" sz="3000" smtClean="0">
                <a:ea typeface="굴림" charset="-127"/>
              </a:rPr>
              <a:t>(1/2)</a:t>
            </a:r>
            <a:r>
              <a:rPr lang="en-US" altLang="ko-KR" smtClean="0">
                <a:ea typeface="굴림" charset="-127"/>
              </a:rPr>
              <a:t>. ART</a:t>
            </a:r>
            <a:endParaRPr lang="ko-KR" altLang="en-US" smtClean="0">
              <a:ea typeface="굴림" charset="-127"/>
            </a:endParaRPr>
          </a:p>
        </p:txBody>
      </p:sp>
      <p:sp>
        <p:nvSpPr>
          <p:cNvPr id="3" name="내용 개체 틀 2"/>
          <p:cNvSpPr>
            <a:spLocks noGrp="1"/>
          </p:cNvSpPr>
          <p:nvPr>
            <p:ph idx="1"/>
          </p:nvPr>
        </p:nvSpPr>
        <p:spPr/>
        <p:txBody>
          <a:bodyPr>
            <a:normAutofit/>
          </a:bodyPr>
          <a:lstStyle/>
          <a:p>
            <a:pPr eaLnBrk="1" hangingPunct="1">
              <a:lnSpc>
                <a:spcPct val="80000"/>
              </a:lnSpc>
            </a:pPr>
            <a:r>
              <a:rPr lang="en-US" altLang="ko-KR" sz="2200" smtClean="0">
                <a:solidFill>
                  <a:schemeClr val="accent2"/>
                </a:solidFill>
                <a:ea typeface="굴림" charset="-127"/>
              </a:rPr>
              <a:t>The law of 26 July 1996</a:t>
            </a:r>
          </a:p>
          <a:p>
            <a:pPr lvl="1" eaLnBrk="1" hangingPunct="1">
              <a:lnSpc>
                <a:spcPct val="80000"/>
              </a:lnSpc>
            </a:pPr>
            <a:r>
              <a:rPr lang="en-US" altLang="ko-KR" sz="2000" smtClean="0">
                <a:ea typeface="굴림" charset="-127"/>
              </a:rPr>
              <a:t>Opened the telecommunications sector to full competition</a:t>
            </a:r>
          </a:p>
          <a:p>
            <a:pPr lvl="1" eaLnBrk="1" hangingPunct="1">
              <a:lnSpc>
                <a:spcPct val="80000"/>
              </a:lnSpc>
            </a:pPr>
            <a:r>
              <a:rPr lang="en-US" altLang="ko-KR" sz="2000" smtClean="0">
                <a:ea typeface="굴림" charset="-127"/>
              </a:rPr>
              <a:t>Scheduled for 1st January 1998</a:t>
            </a:r>
          </a:p>
          <a:p>
            <a:pPr lvl="1" eaLnBrk="1" hangingPunct="1">
              <a:lnSpc>
                <a:spcPct val="80000"/>
              </a:lnSpc>
            </a:pPr>
            <a:endParaRPr lang="fr-FR" altLang="ko-KR" sz="2000" smtClean="0">
              <a:ea typeface="굴림" charset="-127"/>
            </a:endParaRPr>
          </a:p>
          <a:p>
            <a:pPr eaLnBrk="1" hangingPunct="1">
              <a:lnSpc>
                <a:spcPct val="80000"/>
              </a:lnSpc>
            </a:pPr>
            <a:r>
              <a:rPr lang="fr-FR" altLang="ko-KR" sz="2200" smtClean="0">
                <a:solidFill>
                  <a:srgbClr val="FF0000"/>
                </a:solidFill>
                <a:ea typeface="굴림" charset="-127"/>
              </a:rPr>
              <a:t>ART</a:t>
            </a:r>
          </a:p>
          <a:p>
            <a:pPr lvl="1" eaLnBrk="1" hangingPunct="1">
              <a:lnSpc>
                <a:spcPct val="80000"/>
              </a:lnSpc>
            </a:pPr>
            <a:r>
              <a:rPr lang="fr-FR" altLang="ko-KR" sz="2000" b="1" smtClean="0">
                <a:solidFill>
                  <a:srgbClr val="FF0000"/>
                </a:solidFill>
                <a:ea typeface="굴림" charset="-127"/>
              </a:rPr>
              <a:t>Autorité de Régulation des Télécommunications</a:t>
            </a:r>
          </a:p>
          <a:p>
            <a:pPr lvl="1" eaLnBrk="1" hangingPunct="1">
              <a:lnSpc>
                <a:spcPct val="80000"/>
              </a:lnSpc>
            </a:pPr>
            <a:r>
              <a:rPr lang="fr-FR" altLang="ko-KR" sz="2000" smtClean="0">
                <a:ea typeface="굴림" charset="-127"/>
              </a:rPr>
              <a:t>Established on 5th January 1997 by the law of 26th July 1996</a:t>
            </a:r>
          </a:p>
          <a:p>
            <a:pPr lvl="1" eaLnBrk="1" hangingPunct="1">
              <a:lnSpc>
                <a:spcPct val="80000"/>
              </a:lnSpc>
            </a:pPr>
            <a:r>
              <a:rPr lang="fr-FR" altLang="ko-KR" sz="2000" smtClean="0">
                <a:ea typeface="굴림" charset="-127"/>
              </a:rPr>
              <a:t>Operated on the basis of the law of 1996</a:t>
            </a:r>
          </a:p>
          <a:p>
            <a:pPr lvl="1" eaLnBrk="1" hangingPunct="1">
              <a:lnSpc>
                <a:spcPct val="80000"/>
              </a:lnSpc>
            </a:pPr>
            <a:endParaRPr lang="fr-FR" altLang="ko-KR" sz="2000" smtClean="0">
              <a:ea typeface="굴림" charset="-127"/>
            </a:endParaRPr>
          </a:p>
          <a:p>
            <a:pPr eaLnBrk="1" hangingPunct="1">
              <a:lnSpc>
                <a:spcPct val="80000"/>
              </a:lnSpc>
            </a:pPr>
            <a:r>
              <a:rPr lang="en-US" altLang="ko-KR" sz="2200" smtClean="0">
                <a:solidFill>
                  <a:schemeClr val="accent2"/>
                </a:solidFill>
                <a:ea typeface="굴림" charset="-127"/>
              </a:rPr>
              <a:t>The law of 20 May 2005</a:t>
            </a:r>
          </a:p>
          <a:p>
            <a:pPr lvl="1" eaLnBrk="1" hangingPunct="1">
              <a:lnSpc>
                <a:spcPct val="80000"/>
              </a:lnSpc>
            </a:pPr>
            <a:r>
              <a:rPr lang="en-US" altLang="ko-KR" sz="2000" smtClean="0">
                <a:ea typeface="굴림" charset="-127"/>
              </a:rPr>
              <a:t>Parliament adopts the law on the regulation of postal activities</a:t>
            </a:r>
          </a:p>
          <a:p>
            <a:pPr lvl="1" eaLnBrk="1" hangingPunct="1">
              <a:lnSpc>
                <a:spcPct val="80000"/>
              </a:lnSpc>
            </a:pPr>
            <a:r>
              <a:rPr lang="en-US" altLang="ko-KR" sz="2000" smtClean="0">
                <a:ea typeface="굴림" charset="-127"/>
              </a:rPr>
              <a:t>The law assigns the regulation of these activities to ART</a:t>
            </a:r>
          </a:p>
          <a:p>
            <a:pPr lvl="1" eaLnBrk="1" hangingPunct="1">
              <a:lnSpc>
                <a:spcPct val="80000"/>
              </a:lnSpc>
            </a:pPr>
            <a:r>
              <a:rPr lang="en-US" altLang="ko-KR" sz="2000" smtClean="0">
                <a:ea typeface="굴림" charset="-127"/>
              </a:rPr>
              <a:t>ART becomes ARCEP</a:t>
            </a:r>
            <a:endParaRPr lang="fr-FR" altLang="ko-KR" sz="2000" smtClean="0">
              <a:ea typeface="굴림"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hangingPunct="1"/>
            <a:r>
              <a:rPr lang="en-US" altLang="ko-KR" smtClean="0">
                <a:ea typeface="굴림" charset="-127"/>
              </a:rPr>
              <a:t>Regulator</a:t>
            </a:r>
            <a:r>
              <a:rPr lang="en-US" altLang="ko-KR" sz="3000" smtClean="0">
                <a:ea typeface="굴림" charset="-127"/>
              </a:rPr>
              <a:t>(2/2)</a:t>
            </a:r>
            <a:r>
              <a:rPr lang="en-US" altLang="ko-KR" smtClean="0">
                <a:ea typeface="굴림" charset="-127"/>
              </a:rPr>
              <a:t>. ARCEP</a:t>
            </a:r>
            <a:endParaRPr lang="ko-KR" altLang="en-US" smtClean="0">
              <a:ea typeface="굴림" charset="-127"/>
            </a:endParaRPr>
          </a:p>
        </p:txBody>
      </p:sp>
      <p:sp>
        <p:nvSpPr>
          <p:cNvPr id="3" name="내용 개체 틀 2"/>
          <p:cNvSpPr>
            <a:spLocks noGrp="1"/>
          </p:cNvSpPr>
          <p:nvPr>
            <p:ph idx="1"/>
          </p:nvPr>
        </p:nvSpPr>
        <p:spPr>
          <a:xfrm>
            <a:off x="457200" y="1150023"/>
            <a:ext cx="8229600" cy="5405521"/>
          </a:xfrm>
        </p:spPr>
        <p:txBody>
          <a:bodyPr>
            <a:normAutofit lnSpcReduction="10000"/>
          </a:bodyPr>
          <a:lstStyle/>
          <a:p>
            <a:pPr eaLnBrk="1" hangingPunct="1">
              <a:lnSpc>
                <a:spcPct val="80000"/>
              </a:lnSpc>
            </a:pPr>
            <a:r>
              <a:rPr lang="en-US" altLang="ko-KR" sz="2700" dirty="0" smtClean="0">
                <a:solidFill>
                  <a:srgbClr val="FF0000"/>
                </a:solidFill>
                <a:ea typeface="굴림" charset="-127"/>
              </a:rPr>
              <a:t>ARCEP</a:t>
            </a:r>
          </a:p>
          <a:p>
            <a:pPr lvl="1" eaLnBrk="1" hangingPunct="1">
              <a:lnSpc>
                <a:spcPct val="80000"/>
              </a:lnSpc>
            </a:pPr>
            <a:r>
              <a:rPr lang="en-US" altLang="ko-KR" sz="2400" b="1" dirty="0" err="1" smtClean="0">
                <a:solidFill>
                  <a:srgbClr val="FF0000"/>
                </a:solidFill>
                <a:ea typeface="굴림" charset="-127"/>
              </a:rPr>
              <a:t>Autoritè</a:t>
            </a:r>
            <a:r>
              <a:rPr lang="en-US" altLang="ko-KR" sz="2400" b="1" dirty="0" smtClean="0">
                <a:solidFill>
                  <a:srgbClr val="FF0000"/>
                </a:solidFill>
                <a:ea typeface="굴림" charset="-127"/>
              </a:rPr>
              <a:t> de </a:t>
            </a:r>
            <a:r>
              <a:rPr lang="en-US" altLang="ko-KR" sz="2400" b="1" dirty="0" err="1" smtClean="0">
                <a:solidFill>
                  <a:srgbClr val="FF0000"/>
                </a:solidFill>
                <a:ea typeface="굴림" charset="-127"/>
              </a:rPr>
              <a:t>Règulation</a:t>
            </a:r>
            <a:r>
              <a:rPr lang="en-US" altLang="ko-KR" sz="2400" b="1" dirty="0" smtClean="0">
                <a:solidFill>
                  <a:srgbClr val="FF0000"/>
                </a:solidFill>
                <a:ea typeface="굴림" charset="-127"/>
              </a:rPr>
              <a:t> des Communications </a:t>
            </a:r>
            <a:r>
              <a:rPr lang="en-US" altLang="ko-KR" sz="2400" b="1" dirty="0" err="1" smtClean="0">
                <a:solidFill>
                  <a:srgbClr val="FF0000"/>
                </a:solidFill>
                <a:ea typeface="굴림" charset="-127"/>
              </a:rPr>
              <a:t>Electroniques</a:t>
            </a:r>
            <a:r>
              <a:rPr lang="en-US" altLang="ko-KR" sz="2400" b="1" dirty="0" smtClean="0">
                <a:solidFill>
                  <a:srgbClr val="FF0000"/>
                </a:solidFill>
                <a:ea typeface="굴림" charset="-127"/>
              </a:rPr>
              <a:t> et des </a:t>
            </a:r>
            <a:r>
              <a:rPr lang="en-US" altLang="ko-KR" sz="2400" b="1" dirty="0" err="1" smtClean="0">
                <a:solidFill>
                  <a:srgbClr val="FF0000"/>
                </a:solidFill>
                <a:ea typeface="굴림" charset="-127"/>
              </a:rPr>
              <a:t>Postes</a:t>
            </a:r>
            <a:endParaRPr lang="en-US" altLang="ko-KR" sz="2400" b="1" dirty="0" smtClean="0">
              <a:solidFill>
                <a:srgbClr val="FF0000"/>
              </a:solidFill>
              <a:ea typeface="굴림" charset="-127"/>
            </a:endParaRPr>
          </a:p>
          <a:p>
            <a:pPr lvl="1" eaLnBrk="1" hangingPunct="1">
              <a:lnSpc>
                <a:spcPct val="80000"/>
              </a:lnSpc>
              <a:buNone/>
            </a:pPr>
            <a:endParaRPr lang="en-US" altLang="ko-KR" sz="2400" b="1" dirty="0" smtClean="0">
              <a:solidFill>
                <a:srgbClr val="FF0000"/>
              </a:solidFill>
              <a:ea typeface="굴림" charset="-127"/>
            </a:endParaRPr>
          </a:p>
          <a:p>
            <a:pPr lvl="1" eaLnBrk="1" hangingPunct="1">
              <a:lnSpc>
                <a:spcPct val="80000"/>
              </a:lnSpc>
            </a:pPr>
            <a:r>
              <a:rPr lang="en-GB" altLang="ko-KR" sz="2400" dirty="0" smtClean="0">
                <a:ea typeface="굴림" charset="-127"/>
              </a:rPr>
              <a:t>The legislature made ARCEP responsible for overseeing the liberalization and proper functioning of the postal market as well as its financing and the protection of universal postal service.</a:t>
            </a:r>
            <a:endParaRPr lang="en-US" altLang="ko-KR" sz="2400" dirty="0" smtClean="0">
              <a:ea typeface="굴림" charset="-127"/>
            </a:endParaRPr>
          </a:p>
          <a:p>
            <a:pPr lvl="1" eaLnBrk="1" hangingPunct="1">
              <a:lnSpc>
                <a:spcPct val="80000"/>
              </a:lnSpc>
            </a:pPr>
            <a:r>
              <a:rPr lang="en-US" altLang="ko-KR" sz="2400" dirty="0" smtClean="0">
                <a:ea typeface="굴림" charset="-127"/>
              </a:rPr>
              <a:t>ARCEP fulfils this mission by:</a:t>
            </a:r>
          </a:p>
          <a:p>
            <a:pPr lvl="1" eaLnBrk="1" hangingPunct="1">
              <a:lnSpc>
                <a:spcPct val="80000"/>
              </a:lnSpc>
            </a:pPr>
            <a:endParaRPr lang="en-US" altLang="ko-KR" sz="2400" dirty="0" smtClean="0">
              <a:ea typeface="굴림" charset="-127"/>
            </a:endParaRPr>
          </a:p>
          <a:p>
            <a:pPr lvl="2" eaLnBrk="1" hangingPunct="1">
              <a:lnSpc>
                <a:spcPct val="80000"/>
              </a:lnSpc>
            </a:pPr>
            <a:r>
              <a:rPr lang="en-US" altLang="ko-KR" sz="2000" dirty="0" smtClean="0">
                <a:ea typeface="굴림" charset="-127"/>
              </a:rPr>
              <a:t>issuing </a:t>
            </a:r>
            <a:r>
              <a:rPr lang="en-US" altLang="ko-KR" sz="2000" dirty="0" err="1" smtClean="0">
                <a:ea typeface="굴림" charset="-127"/>
              </a:rPr>
              <a:t>authorisations</a:t>
            </a:r>
            <a:r>
              <a:rPr lang="en-US" altLang="ko-KR" sz="2000" dirty="0" smtClean="0">
                <a:ea typeface="굴림" charset="-127"/>
              </a:rPr>
              <a:t> for activities being opened to competition</a:t>
            </a:r>
          </a:p>
          <a:p>
            <a:pPr lvl="2" eaLnBrk="1" hangingPunct="1">
              <a:lnSpc>
                <a:spcPct val="80000"/>
              </a:lnSpc>
            </a:pPr>
            <a:r>
              <a:rPr lang="en-US" altLang="ko-KR" sz="2000" dirty="0" smtClean="0">
                <a:ea typeface="굴림" charset="-127"/>
              </a:rPr>
              <a:t>accounting and price controls for universal service</a:t>
            </a:r>
          </a:p>
          <a:p>
            <a:pPr lvl="2" eaLnBrk="1" hangingPunct="1">
              <a:lnSpc>
                <a:spcPct val="80000"/>
              </a:lnSpc>
            </a:pPr>
            <a:r>
              <a:rPr lang="en-US" altLang="ko-KR" sz="2000" dirty="0" smtClean="0">
                <a:ea typeface="굴림" charset="-127"/>
              </a:rPr>
              <a:t>settling disputes among operators</a:t>
            </a:r>
          </a:p>
          <a:p>
            <a:pPr lvl="2" eaLnBrk="1" hangingPunct="1">
              <a:lnSpc>
                <a:spcPct val="80000"/>
              </a:lnSpc>
            </a:pPr>
            <a:r>
              <a:rPr lang="en-US" altLang="ko-KR" sz="2000" dirty="0" smtClean="0">
                <a:ea typeface="굴림" charset="-127"/>
              </a:rPr>
              <a:t>monitoring La </a:t>
            </a:r>
            <a:r>
              <a:rPr lang="en-US" altLang="ko-KR" sz="2000" dirty="0" err="1" smtClean="0">
                <a:ea typeface="굴림" charset="-127"/>
              </a:rPr>
              <a:t>Poste’s</a:t>
            </a:r>
            <a:r>
              <a:rPr lang="en-US" altLang="ko-KR" sz="2000" dirty="0" smtClean="0">
                <a:ea typeface="굴림" charset="-127"/>
              </a:rPr>
              <a:t> universal service mission and its performance in terms of quality of service</a:t>
            </a:r>
          </a:p>
          <a:p>
            <a:pPr lvl="2" eaLnBrk="1" hangingPunct="1">
              <a:lnSpc>
                <a:spcPct val="80000"/>
              </a:lnSpc>
            </a:pPr>
            <a:r>
              <a:rPr lang="en-US" altLang="ko-KR" sz="2000" dirty="0" smtClean="0">
                <a:ea typeface="굴림" charset="-127"/>
              </a:rPr>
              <a:t>making recommendations and issuing opinions on the financing of universal service</a:t>
            </a:r>
          </a:p>
          <a:p>
            <a:pPr lvl="1" eaLnBrk="1" hangingPunct="1">
              <a:lnSpc>
                <a:spcPct val="80000"/>
              </a:lnSpc>
            </a:pPr>
            <a:endParaRPr lang="en-US" altLang="ko-KR" sz="2400" dirty="0" smtClean="0">
              <a:ea typeface="굴림" charset="-127"/>
            </a:endParaRPr>
          </a:p>
          <a:p>
            <a:pPr eaLnBrk="1" hangingPunct="1">
              <a:lnSpc>
                <a:spcPct val="80000"/>
              </a:lnSpc>
            </a:pPr>
            <a:endParaRPr lang="ko-KR" altLang="en-US" sz="2700" dirty="0" smtClean="0">
              <a:ea typeface="굴림"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pPr eaLnBrk="1" hangingPunct="1"/>
            <a:r>
              <a:rPr lang="en-US" altLang="ko-KR" sz="4000" smtClean="0">
                <a:ea typeface="굴림" charset="-127"/>
              </a:rPr>
              <a:t>Major Regulations</a:t>
            </a:r>
            <a:endParaRPr lang="ko-KR" altLang="en-US" smtClean="0">
              <a:ea typeface="굴림" charset="-127"/>
            </a:endParaRPr>
          </a:p>
        </p:txBody>
      </p:sp>
      <p:sp>
        <p:nvSpPr>
          <p:cNvPr id="4" name="왼쪽/오른쪽 화살표 3"/>
          <p:cNvSpPr/>
          <p:nvPr/>
        </p:nvSpPr>
        <p:spPr>
          <a:xfrm>
            <a:off x="214282" y="3456708"/>
            <a:ext cx="8715436" cy="285752"/>
          </a:xfrm>
          <a:prstGeom prst="leftRightArrow">
            <a:avLst/>
          </a:prstGeom>
        </p:spPr>
        <p:style>
          <a:lnRef idx="0">
            <a:schemeClr val="accent4"/>
          </a:lnRef>
          <a:fillRef idx="3">
            <a:schemeClr val="accent4"/>
          </a:fillRef>
          <a:effectRef idx="3">
            <a:schemeClr val="accent4"/>
          </a:effectRef>
          <a:fontRef idx="minor">
            <a:schemeClr val="lt1"/>
          </a:fontRef>
        </p:style>
        <p:txBody>
          <a:bodyPr anchor="ctr"/>
          <a:lstStyle/>
          <a:p>
            <a:pPr algn="l"/>
            <a:endParaRPr lang="ko-KR" altLang="en-US">
              <a:solidFill>
                <a:srgbClr val="FFFFFF"/>
              </a:solidFill>
              <a:ea typeface="굴림" charset="-127"/>
            </a:endParaRPr>
          </a:p>
        </p:txBody>
      </p:sp>
      <p:cxnSp>
        <p:nvCxnSpPr>
          <p:cNvPr id="8" name="직선 연결선 7"/>
          <p:cNvCxnSpPr/>
          <p:nvPr/>
        </p:nvCxnSpPr>
        <p:spPr>
          <a:xfrm rot="5400000">
            <a:off x="986631"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직선 연결선 8"/>
          <p:cNvCxnSpPr/>
          <p:nvPr/>
        </p:nvCxnSpPr>
        <p:spPr>
          <a:xfrm rot="5400000">
            <a:off x="1829594"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직선 연결선 9"/>
          <p:cNvCxnSpPr/>
          <p:nvPr/>
        </p:nvCxnSpPr>
        <p:spPr>
          <a:xfrm rot="5400000">
            <a:off x="7730331"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직선 연결선 10"/>
          <p:cNvCxnSpPr/>
          <p:nvPr/>
        </p:nvCxnSpPr>
        <p:spPr>
          <a:xfrm rot="5400000">
            <a:off x="688736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직선 연결선 11"/>
          <p:cNvCxnSpPr/>
          <p:nvPr/>
        </p:nvCxnSpPr>
        <p:spPr>
          <a:xfrm rot="5400000">
            <a:off x="2672556"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직선 연결선 12"/>
          <p:cNvCxnSpPr/>
          <p:nvPr/>
        </p:nvCxnSpPr>
        <p:spPr>
          <a:xfrm rot="5400000">
            <a:off x="351551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직선 연결선 13"/>
          <p:cNvCxnSpPr/>
          <p:nvPr/>
        </p:nvCxnSpPr>
        <p:spPr>
          <a:xfrm rot="5400000">
            <a:off x="4358481"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직선 연결선 14"/>
          <p:cNvCxnSpPr/>
          <p:nvPr/>
        </p:nvCxnSpPr>
        <p:spPr>
          <a:xfrm rot="5400000">
            <a:off x="5201444"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직선 연결선 15"/>
          <p:cNvCxnSpPr/>
          <p:nvPr/>
        </p:nvCxnSpPr>
        <p:spPr>
          <a:xfrm rot="5400000">
            <a:off x="6044406"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sp>
        <p:nvSpPr>
          <p:cNvPr id="17" name="직사각형 16"/>
          <p:cNvSpPr/>
          <p:nvPr/>
        </p:nvSpPr>
        <p:spPr>
          <a:xfrm>
            <a:off x="76240" y="3000372"/>
            <a:ext cx="780984" cy="40011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defRPr/>
            </a:pPr>
            <a:r>
              <a:rPr lang="en-US" altLang="ko-K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1995</a:t>
            </a:r>
          </a:p>
        </p:txBody>
      </p:sp>
      <p:sp>
        <p:nvSpPr>
          <p:cNvPr id="18" name="직사각형 17"/>
          <p:cNvSpPr/>
          <p:nvPr/>
        </p:nvSpPr>
        <p:spPr>
          <a:xfrm>
            <a:off x="8291610" y="3000372"/>
            <a:ext cx="780984" cy="40011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defRPr/>
            </a:pPr>
            <a:r>
              <a:rPr lang="en-US" altLang="ko-K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2005</a:t>
            </a:r>
          </a:p>
        </p:txBody>
      </p:sp>
      <p:sp>
        <p:nvSpPr>
          <p:cNvPr id="19" name="포인트가 5개인 별 18"/>
          <p:cNvSpPr/>
          <p:nvPr/>
        </p:nvSpPr>
        <p:spPr>
          <a:xfrm>
            <a:off x="1428728" y="3327686"/>
            <a:ext cx="428628" cy="500066"/>
          </a:xfrm>
          <a:prstGeom prst="star5">
            <a:avLst/>
          </a:prstGeom>
        </p:spPr>
        <p:style>
          <a:lnRef idx="0">
            <a:schemeClr val="accent1"/>
          </a:lnRef>
          <a:fillRef idx="3">
            <a:schemeClr val="accent1"/>
          </a:fillRef>
          <a:effectRef idx="3">
            <a:schemeClr val="accent1"/>
          </a:effectRef>
          <a:fontRef idx="minor">
            <a:schemeClr val="lt1"/>
          </a:fontRef>
        </p:style>
        <p:txBody>
          <a:bodyPr anchor="ctr"/>
          <a:lstStyle/>
          <a:p>
            <a:pPr algn="l"/>
            <a:endParaRPr lang="ko-KR" altLang="en-US">
              <a:solidFill>
                <a:srgbClr val="FFFFFF"/>
              </a:solidFill>
              <a:ea typeface="굴림" charset="-127"/>
            </a:endParaRPr>
          </a:p>
        </p:txBody>
      </p:sp>
      <p:sp>
        <p:nvSpPr>
          <p:cNvPr id="20" name="포인트가 5개인 별 19"/>
          <p:cNvSpPr/>
          <p:nvPr/>
        </p:nvSpPr>
        <p:spPr>
          <a:xfrm>
            <a:off x="2071688" y="3327400"/>
            <a:ext cx="428625" cy="50006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1" name="포인트가 5개인 별 20"/>
          <p:cNvSpPr/>
          <p:nvPr/>
        </p:nvSpPr>
        <p:spPr>
          <a:xfrm>
            <a:off x="6286500" y="3327400"/>
            <a:ext cx="428625" cy="50006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2" name="포인트가 5개인 별 21"/>
          <p:cNvSpPr/>
          <p:nvPr/>
        </p:nvSpPr>
        <p:spPr>
          <a:xfrm>
            <a:off x="7858125" y="3327400"/>
            <a:ext cx="428625" cy="50006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3" name="포인트가 5개인 별 22"/>
          <p:cNvSpPr/>
          <p:nvPr/>
        </p:nvSpPr>
        <p:spPr>
          <a:xfrm>
            <a:off x="8001000" y="3327400"/>
            <a:ext cx="428625" cy="50006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4" name="포인트가 5개인 별 23"/>
          <p:cNvSpPr/>
          <p:nvPr/>
        </p:nvSpPr>
        <p:spPr>
          <a:xfrm>
            <a:off x="8572500" y="3327400"/>
            <a:ext cx="428625" cy="500063"/>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5" name="모서리가 둥근 직사각형 24"/>
          <p:cNvSpPr/>
          <p:nvPr/>
        </p:nvSpPr>
        <p:spPr>
          <a:xfrm>
            <a:off x="357188" y="1252026"/>
            <a:ext cx="4357687" cy="11768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26 July 1996</a:t>
            </a:r>
          </a:p>
          <a:p>
            <a:pPr algn="l">
              <a:defRPr/>
            </a:pPr>
            <a:r>
              <a:rPr lang="en-US" dirty="0"/>
              <a:t>The telecommunications regulation law is adopted</a:t>
            </a:r>
          </a:p>
        </p:txBody>
      </p:sp>
      <p:sp>
        <p:nvSpPr>
          <p:cNvPr id="26" name="모서리가 둥근 직사각형 25"/>
          <p:cNvSpPr/>
          <p:nvPr/>
        </p:nvSpPr>
        <p:spPr>
          <a:xfrm>
            <a:off x="214313" y="4286250"/>
            <a:ext cx="2880579" cy="7858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5 January 1997</a:t>
            </a:r>
          </a:p>
          <a:p>
            <a:pPr algn="l">
              <a:defRPr/>
            </a:pPr>
            <a:r>
              <a:rPr lang="en-US" dirty="0"/>
              <a:t>ART is created</a:t>
            </a:r>
          </a:p>
        </p:txBody>
      </p:sp>
      <p:sp>
        <p:nvSpPr>
          <p:cNvPr id="28" name="모서리가 둥근 직사각형 27"/>
          <p:cNvSpPr/>
          <p:nvPr/>
        </p:nvSpPr>
        <p:spPr>
          <a:xfrm>
            <a:off x="1857375" y="1428750"/>
            <a:ext cx="6429375" cy="1571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13 May 2004</a:t>
            </a:r>
          </a:p>
          <a:p>
            <a:pPr algn="l">
              <a:defRPr/>
            </a:pPr>
            <a:r>
              <a:rPr lang="en-US" dirty="0"/>
              <a:t>Parliament adopts the law for trust in the digital economy (LEN) which gives municipalities the right to become telecommunications operators</a:t>
            </a:r>
          </a:p>
        </p:txBody>
      </p:sp>
      <p:sp>
        <p:nvSpPr>
          <p:cNvPr id="29" name="모서리가 둥근 직사각형 28"/>
          <p:cNvSpPr/>
          <p:nvPr/>
        </p:nvSpPr>
        <p:spPr>
          <a:xfrm>
            <a:off x="1294228" y="4286250"/>
            <a:ext cx="6063835" cy="15716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3 June 2004</a:t>
            </a:r>
          </a:p>
          <a:p>
            <a:pPr algn="l">
              <a:defRPr/>
            </a:pPr>
            <a:r>
              <a:rPr lang="en-US" dirty="0"/>
              <a:t>Parliament adopts the law transposing the new European regulatory framework into French law</a:t>
            </a:r>
          </a:p>
        </p:txBody>
      </p:sp>
      <p:sp>
        <p:nvSpPr>
          <p:cNvPr id="30" name="모서리가 둥근 직사각형 29"/>
          <p:cNvSpPr/>
          <p:nvPr/>
        </p:nvSpPr>
        <p:spPr>
          <a:xfrm>
            <a:off x="1645920" y="5429250"/>
            <a:ext cx="7355205" cy="1285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20 May 2005</a:t>
            </a:r>
          </a:p>
          <a:p>
            <a:pPr algn="l">
              <a:defRPr/>
            </a:pPr>
            <a:r>
              <a:rPr lang="en-US" dirty="0"/>
              <a:t>Parliament adopts the law on the regulation of postal activities which assigns the regulation of these activities to ART.</a:t>
            </a:r>
          </a:p>
          <a:p>
            <a:pPr algn="l">
              <a:defRPr/>
            </a:pPr>
            <a:r>
              <a:rPr lang="en-US" dirty="0"/>
              <a:t>ART becomes ARCEP.</a:t>
            </a:r>
          </a:p>
        </p:txBody>
      </p:sp>
      <p:cxnSp>
        <p:nvCxnSpPr>
          <p:cNvPr id="31" name="구부러진 연결선 43"/>
          <p:cNvCxnSpPr>
            <a:endCxn id="25" idx="2"/>
          </p:cNvCxnSpPr>
          <p:nvPr/>
        </p:nvCxnSpPr>
        <p:spPr>
          <a:xfrm rot="5400000" flipH="1" flipV="1">
            <a:off x="1640284" y="2431656"/>
            <a:ext cx="898527" cy="892969"/>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구부러진 연결선 43"/>
          <p:cNvCxnSpPr>
            <a:stCxn id="20" idx="2"/>
            <a:endCxn id="26" idx="0"/>
          </p:cNvCxnSpPr>
          <p:nvPr/>
        </p:nvCxnSpPr>
        <p:spPr>
          <a:xfrm rot="5400000">
            <a:off x="1674682" y="3807383"/>
            <a:ext cx="458789" cy="498945"/>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구부러진 연결선 43"/>
          <p:cNvCxnSpPr>
            <a:stCxn id="21" idx="2"/>
            <a:endCxn id="27" idx="3"/>
          </p:cNvCxnSpPr>
          <p:nvPr/>
        </p:nvCxnSpPr>
        <p:spPr>
          <a:xfrm rot="5400000">
            <a:off x="5712548" y="4023345"/>
            <a:ext cx="851696" cy="459929"/>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구부러진 연결선 43"/>
          <p:cNvCxnSpPr>
            <a:stCxn id="22" idx="0"/>
            <a:endCxn id="28" idx="3"/>
          </p:cNvCxnSpPr>
          <p:nvPr/>
        </p:nvCxnSpPr>
        <p:spPr>
          <a:xfrm rot="5400000" flipH="1" flipV="1">
            <a:off x="7623175" y="2663826"/>
            <a:ext cx="1112837" cy="214312"/>
          </a:xfrm>
          <a:prstGeom prst="curvedConnector4">
            <a:avLst>
              <a:gd name="adj1" fmla="val 14702"/>
              <a:gd name="adj2" fmla="val 206666"/>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구부러진 연결선 43"/>
          <p:cNvCxnSpPr>
            <a:stCxn id="23" idx="3"/>
            <a:endCxn id="29" idx="3"/>
          </p:cNvCxnSpPr>
          <p:nvPr/>
        </p:nvCxnSpPr>
        <p:spPr>
          <a:xfrm rot="5400000">
            <a:off x="7230613" y="3954911"/>
            <a:ext cx="1244602" cy="989702"/>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구부러진 연결선 43"/>
          <p:cNvCxnSpPr>
            <a:stCxn id="24" idx="2"/>
            <a:endCxn id="30" idx="0"/>
          </p:cNvCxnSpPr>
          <p:nvPr/>
        </p:nvCxnSpPr>
        <p:spPr>
          <a:xfrm rot="5400000">
            <a:off x="6188048" y="2962937"/>
            <a:ext cx="1601789" cy="3330837"/>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모서리가 둥근 직사각형 26"/>
          <p:cNvSpPr/>
          <p:nvPr/>
        </p:nvSpPr>
        <p:spPr>
          <a:xfrm>
            <a:off x="1428750" y="4071938"/>
            <a:ext cx="4479681" cy="12144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April 2002</a:t>
            </a:r>
          </a:p>
          <a:p>
            <a:pPr algn="l">
              <a:defRPr/>
            </a:pPr>
            <a:r>
              <a:rPr lang="en-US" dirty="0"/>
              <a:t>The European Commission publishes the “telecoms packet” directives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par>
                                <p:cTn id="8" presetID="1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slide(fromBottom)">
                                      <p:cBhvr>
                                        <p:cTn id="10" dur="500"/>
                                        <p:tgtEl>
                                          <p:spTgt spid="31"/>
                                        </p:tgtEl>
                                      </p:cBhvr>
                                    </p:animEffect>
                                  </p:childTnLst>
                                </p:cTn>
                              </p:par>
                              <p:par>
                                <p:cTn id="11" presetID="1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lide(fromBottom)">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slide(fromBottom)">
                                      <p:cBhvr>
                                        <p:cTn id="18" dur="500"/>
                                        <p:tgtEl>
                                          <p:spTgt spid="26"/>
                                        </p:tgtEl>
                                      </p:cBhvr>
                                    </p:animEffect>
                                  </p:childTnLst>
                                </p:cTn>
                              </p:par>
                              <p:par>
                                <p:cTn id="19" presetID="1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slide(fromBottom)">
                                      <p:cBhvr>
                                        <p:cTn id="21" dur="500"/>
                                        <p:tgtEl>
                                          <p:spTgt spid="32"/>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lide(fromBottom)">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lide(fromBottom)">
                                      <p:cBhvr>
                                        <p:cTn id="37" dur="500"/>
                                        <p:tgtEl>
                                          <p:spTgt spid="21"/>
                                        </p:tgtEl>
                                      </p:cBhvr>
                                    </p:animEffect>
                                  </p:childTnLst>
                                </p:cTn>
                              </p:par>
                              <p:par>
                                <p:cTn id="38" presetID="12" presetClass="entr" presetSubtype="4"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slide(fromBottom)">
                                      <p:cBhvr>
                                        <p:cTn id="40" dur="500"/>
                                        <p:tgtEl>
                                          <p:spTgt spid="3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lide(fromBottom)">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3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par>
                                <p:cTn id="53" presetID="1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slide(fromBottom)">
                                      <p:cBhvr>
                                        <p:cTn id="55" dur="500"/>
                                        <p:tgtEl>
                                          <p:spTgt spid="34"/>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slide(fromBottom)">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slide(fromBottom)">
                                      <p:cBhvr>
                                        <p:cTn id="67" dur="500"/>
                                        <p:tgtEl>
                                          <p:spTgt spid="23"/>
                                        </p:tgtEl>
                                      </p:cBhvr>
                                    </p:animEffect>
                                  </p:childTnLst>
                                </p:cTn>
                              </p:par>
                              <p:par>
                                <p:cTn id="68" presetID="12" presetClass="entr" presetSubtype="4"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slide(fromBottom)">
                                      <p:cBhvr>
                                        <p:cTn id="70" dur="500"/>
                                        <p:tgtEl>
                                          <p:spTgt spid="35"/>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slide(fromBottom)">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5"/>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9"/>
                                        </p:tgtEl>
                                        <p:attrNameLst>
                                          <p:attrName>style.visibility</p:attrName>
                                        </p:attrNameLst>
                                      </p:cBhvr>
                                      <p:to>
                                        <p:strVal val="hidden"/>
                                      </p:to>
                                    </p:set>
                                  </p:childTnLst>
                                </p:cTn>
                              </p:par>
                              <p:par>
                                <p:cTn id="80" presetID="12" presetClass="entr" presetSubtype="4"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slide(fromBottom)">
                                      <p:cBhvr>
                                        <p:cTn id="82" dur="500"/>
                                        <p:tgtEl>
                                          <p:spTgt spid="30"/>
                                        </p:tgtEl>
                                      </p:cBhvr>
                                    </p:animEffect>
                                  </p:childTnLst>
                                </p:cTn>
                              </p:par>
                              <p:par>
                                <p:cTn id="83" presetID="12" presetClass="entr" presetSubtype="4"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slide(fromBottom)">
                                      <p:cBhvr>
                                        <p:cTn id="85" dur="500"/>
                                        <p:tgtEl>
                                          <p:spTgt spid="36"/>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slide(fromBottom)">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8" grpId="0" animBg="1"/>
      <p:bldP spid="28" grpId="1" animBg="1"/>
      <p:bldP spid="29" grpId="0" animBg="1"/>
      <p:bldP spid="29" grpId="1" animBg="1"/>
      <p:bldP spid="30" grpId="0" animBg="1"/>
      <p:bldP spid="27" grpId="0" animBg="1"/>
      <p:bldP spid="2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eaLnBrk="1" hangingPunct="1"/>
            <a:r>
              <a:rPr lang="en-US" altLang="ko-KR" smtClean="0">
                <a:ea typeface="굴림" charset="-127"/>
              </a:rPr>
              <a:t>Some other milestones</a:t>
            </a:r>
            <a:endParaRPr lang="ko-KR" altLang="en-US" smtClean="0">
              <a:ea typeface="굴림" charset="-127"/>
            </a:endParaRPr>
          </a:p>
        </p:txBody>
      </p:sp>
      <p:sp>
        <p:nvSpPr>
          <p:cNvPr id="4" name="왼쪽/오른쪽 화살표 3"/>
          <p:cNvSpPr/>
          <p:nvPr/>
        </p:nvSpPr>
        <p:spPr>
          <a:xfrm>
            <a:off x="214282" y="3456708"/>
            <a:ext cx="8715436" cy="285752"/>
          </a:xfrm>
          <a:prstGeom prst="leftRightArrow">
            <a:avLst/>
          </a:prstGeom>
        </p:spPr>
        <p:style>
          <a:lnRef idx="0">
            <a:schemeClr val="accent4"/>
          </a:lnRef>
          <a:fillRef idx="3">
            <a:schemeClr val="accent4"/>
          </a:fillRef>
          <a:effectRef idx="3">
            <a:schemeClr val="accent4"/>
          </a:effectRef>
          <a:fontRef idx="minor">
            <a:schemeClr val="lt1"/>
          </a:fontRef>
        </p:style>
        <p:txBody>
          <a:bodyPr anchor="ctr"/>
          <a:lstStyle/>
          <a:p>
            <a:pPr algn="l"/>
            <a:endParaRPr lang="ko-KR" altLang="en-US">
              <a:solidFill>
                <a:srgbClr val="FFFFFF"/>
              </a:solidFill>
              <a:ea typeface="굴림" charset="-127"/>
            </a:endParaRPr>
          </a:p>
        </p:txBody>
      </p:sp>
      <p:cxnSp>
        <p:nvCxnSpPr>
          <p:cNvPr id="8" name="직선 연결선 7"/>
          <p:cNvCxnSpPr/>
          <p:nvPr/>
        </p:nvCxnSpPr>
        <p:spPr>
          <a:xfrm rot="5400000">
            <a:off x="986631"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직선 연결선 8"/>
          <p:cNvCxnSpPr/>
          <p:nvPr/>
        </p:nvCxnSpPr>
        <p:spPr>
          <a:xfrm rot="5400000">
            <a:off x="1829594"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0" name="직선 연결선 9"/>
          <p:cNvCxnSpPr/>
          <p:nvPr/>
        </p:nvCxnSpPr>
        <p:spPr>
          <a:xfrm rot="5400000">
            <a:off x="7730331"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1" name="직선 연결선 10"/>
          <p:cNvCxnSpPr/>
          <p:nvPr/>
        </p:nvCxnSpPr>
        <p:spPr>
          <a:xfrm rot="5400000">
            <a:off x="688736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직선 연결선 11"/>
          <p:cNvCxnSpPr/>
          <p:nvPr/>
        </p:nvCxnSpPr>
        <p:spPr>
          <a:xfrm rot="5400000">
            <a:off x="2672556"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3" name="직선 연결선 12"/>
          <p:cNvCxnSpPr/>
          <p:nvPr/>
        </p:nvCxnSpPr>
        <p:spPr>
          <a:xfrm rot="5400000">
            <a:off x="3515519"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직선 연결선 13"/>
          <p:cNvCxnSpPr/>
          <p:nvPr/>
        </p:nvCxnSpPr>
        <p:spPr>
          <a:xfrm rot="5400000">
            <a:off x="4358481"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5" name="직선 연결선 14"/>
          <p:cNvCxnSpPr/>
          <p:nvPr/>
        </p:nvCxnSpPr>
        <p:spPr>
          <a:xfrm rot="5400000">
            <a:off x="5201444" y="3598069"/>
            <a:ext cx="428625"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직선 연결선 15"/>
          <p:cNvCxnSpPr/>
          <p:nvPr/>
        </p:nvCxnSpPr>
        <p:spPr>
          <a:xfrm rot="5400000">
            <a:off x="6044406" y="3598069"/>
            <a:ext cx="428625" cy="1588"/>
          </a:xfrm>
          <a:prstGeom prst="line">
            <a:avLst/>
          </a:prstGeom>
        </p:spPr>
        <p:style>
          <a:lnRef idx="3">
            <a:schemeClr val="accent5"/>
          </a:lnRef>
          <a:fillRef idx="0">
            <a:schemeClr val="accent5"/>
          </a:fillRef>
          <a:effectRef idx="2">
            <a:schemeClr val="accent5"/>
          </a:effectRef>
          <a:fontRef idx="minor">
            <a:schemeClr val="tx1"/>
          </a:fontRef>
        </p:style>
      </p:cxnSp>
      <p:sp>
        <p:nvSpPr>
          <p:cNvPr id="17" name="직사각형 16"/>
          <p:cNvSpPr/>
          <p:nvPr/>
        </p:nvSpPr>
        <p:spPr>
          <a:xfrm>
            <a:off x="76240" y="3000372"/>
            <a:ext cx="780984" cy="40011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defRPr/>
            </a:pPr>
            <a:r>
              <a:rPr lang="en-US" altLang="ko-K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1995</a:t>
            </a:r>
          </a:p>
        </p:txBody>
      </p:sp>
      <p:sp>
        <p:nvSpPr>
          <p:cNvPr id="18" name="직사각형 17"/>
          <p:cNvSpPr/>
          <p:nvPr/>
        </p:nvSpPr>
        <p:spPr>
          <a:xfrm>
            <a:off x="8291610" y="3000372"/>
            <a:ext cx="780984" cy="40011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defRPr/>
            </a:pPr>
            <a:r>
              <a:rPr lang="en-US" altLang="ko-K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2005</a:t>
            </a:r>
          </a:p>
        </p:txBody>
      </p:sp>
      <p:sp>
        <p:nvSpPr>
          <p:cNvPr id="19" name="포인트가 5개인 별 18"/>
          <p:cNvSpPr/>
          <p:nvPr/>
        </p:nvSpPr>
        <p:spPr>
          <a:xfrm>
            <a:off x="2714625" y="331946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0" name="포인트가 5개인 별 19"/>
          <p:cNvSpPr/>
          <p:nvPr/>
        </p:nvSpPr>
        <p:spPr>
          <a:xfrm>
            <a:off x="4357688" y="331946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1" name="포인트가 5개인 별 20"/>
          <p:cNvSpPr/>
          <p:nvPr/>
        </p:nvSpPr>
        <p:spPr>
          <a:xfrm>
            <a:off x="6429375" y="331946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2" name="포인트가 5개인 별 21"/>
          <p:cNvSpPr/>
          <p:nvPr/>
        </p:nvSpPr>
        <p:spPr>
          <a:xfrm>
            <a:off x="7215188" y="331946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3" name="포인트가 5개인 별 22"/>
          <p:cNvSpPr/>
          <p:nvPr/>
        </p:nvSpPr>
        <p:spPr>
          <a:xfrm>
            <a:off x="7572375" y="331946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4" name="포인트가 5개인 별 23"/>
          <p:cNvSpPr/>
          <p:nvPr/>
        </p:nvSpPr>
        <p:spPr>
          <a:xfrm>
            <a:off x="8072438" y="3319463"/>
            <a:ext cx="428625" cy="500062"/>
          </a:xfrm>
          <a:prstGeom prst="star5">
            <a:avLst/>
          </a:prstGeom>
        </p:spPr>
        <p:style>
          <a:lnRef idx="1">
            <a:schemeClr val="accent2"/>
          </a:lnRef>
          <a:fillRef idx="2">
            <a:schemeClr val="accent2"/>
          </a:fillRef>
          <a:effectRef idx="1">
            <a:schemeClr val="accent2"/>
          </a:effectRef>
          <a:fontRef idx="minor">
            <a:schemeClr val="dk1"/>
          </a:fontRef>
        </p:style>
        <p:txBody>
          <a:bodyPr anchor="ctr"/>
          <a:lstStyle/>
          <a:p>
            <a:pPr algn="l"/>
            <a:endParaRPr lang="ko-KR" altLang="en-US">
              <a:solidFill>
                <a:srgbClr val="1C1C1C"/>
              </a:solidFill>
              <a:ea typeface="굴림" charset="-127"/>
            </a:endParaRPr>
          </a:p>
        </p:txBody>
      </p:sp>
      <p:sp>
        <p:nvSpPr>
          <p:cNvPr id="25" name="모서리가 둥근 직사각형 24"/>
          <p:cNvSpPr/>
          <p:nvPr/>
        </p:nvSpPr>
        <p:spPr>
          <a:xfrm>
            <a:off x="142875" y="1716258"/>
            <a:ext cx="4766750" cy="128411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1st January 1998</a:t>
            </a:r>
          </a:p>
          <a:p>
            <a:pPr algn="l">
              <a:defRPr/>
            </a:pPr>
            <a:r>
              <a:rPr lang="en-US" dirty="0"/>
              <a:t>The voice market is liberalized</a:t>
            </a:r>
          </a:p>
          <a:p>
            <a:pPr algn="l">
              <a:defRPr/>
            </a:pPr>
            <a:r>
              <a:rPr lang="en-US" dirty="0"/>
              <a:t>(long distance and international)</a:t>
            </a:r>
          </a:p>
        </p:txBody>
      </p:sp>
      <p:sp>
        <p:nvSpPr>
          <p:cNvPr id="26" name="모서리가 둥근 직사각형 25"/>
          <p:cNvSpPr/>
          <p:nvPr/>
        </p:nvSpPr>
        <p:spPr>
          <a:xfrm>
            <a:off x="1928813" y="1285875"/>
            <a:ext cx="5286375" cy="1285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Dec. 1999 – Feb. 2000 / High-speed access</a:t>
            </a:r>
          </a:p>
          <a:p>
            <a:pPr algn="l">
              <a:defRPr/>
            </a:pPr>
            <a:r>
              <a:rPr lang="en-US" dirty="0"/>
              <a:t>ART orders France Telecom to submit its ADSL access offers for approval</a:t>
            </a:r>
          </a:p>
        </p:txBody>
      </p:sp>
      <p:sp>
        <p:nvSpPr>
          <p:cNvPr id="27" name="모서리가 둥근 직사각형 26"/>
          <p:cNvSpPr/>
          <p:nvPr/>
        </p:nvSpPr>
        <p:spPr>
          <a:xfrm>
            <a:off x="4572000" y="5715000"/>
            <a:ext cx="4357688" cy="9286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2 April 2004 / Mobile</a:t>
            </a:r>
          </a:p>
          <a:p>
            <a:pPr algn="l">
              <a:defRPr/>
            </a:pPr>
            <a:r>
              <a:rPr lang="en-US" dirty="0"/>
              <a:t>Orange France and SFR’s GSM </a:t>
            </a:r>
            <a:r>
              <a:rPr lang="en-US" dirty="0" err="1"/>
              <a:t>licences</a:t>
            </a:r>
            <a:r>
              <a:rPr lang="en-US" dirty="0"/>
              <a:t> are renewed for 15 years</a:t>
            </a:r>
          </a:p>
        </p:txBody>
      </p:sp>
      <p:sp>
        <p:nvSpPr>
          <p:cNvPr id="28" name="모서리가 둥근 직사각형 27"/>
          <p:cNvSpPr/>
          <p:nvPr/>
        </p:nvSpPr>
        <p:spPr>
          <a:xfrm>
            <a:off x="857250" y="4214813"/>
            <a:ext cx="4786313" cy="78581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23 July 2003</a:t>
            </a:r>
          </a:p>
          <a:p>
            <a:pPr algn="l">
              <a:defRPr/>
            </a:pPr>
            <a:r>
              <a:rPr lang="en-US" dirty="0"/>
              <a:t>Mobile number portability is implemented</a:t>
            </a:r>
          </a:p>
        </p:txBody>
      </p:sp>
      <p:sp>
        <p:nvSpPr>
          <p:cNvPr id="29" name="모서리가 둥근 직사각형 28"/>
          <p:cNvSpPr/>
          <p:nvPr/>
        </p:nvSpPr>
        <p:spPr>
          <a:xfrm>
            <a:off x="3868616" y="1928813"/>
            <a:ext cx="5132510" cy="9286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25 July 2002 / </a:t>
            </a:r>
            <a:r>
              <a:rPr lang="en-US" dirty="0" err="1"/>
              <a:t>WiFi</a:t>
            </a:r>
            <a:endParaRPr lang="en-US" dirty="0"/>
          </a:p>
          <a:p>
            <a:pPr algn="l">
              <a:defRPr/>
            </a:pPr>
            <a:r>
              <a:rPr lang="en-US" dirty="0"/>
              <a:t>The 2.4 GHz frequency band is liberalized</a:t>
            </a:r>
          </a:p>
        </p:txBody>
      </p:sp>
      <p:sp>
        <p:nvSpPr>
          <p:cNvPr id="30" name="모서리가 둥근 직사각형 29"/>
          <p:cNvSpPr/>
          <p:nvPr/>
        </p:nvSpPr>
        <p:spPr>
          <a:xfrm>
            <a:off x="3143250" y="4929188"/>
            <a:ext cx="4357688" cy="9286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l">
              <a:defRPr/>
            </a:pPr>
            <a:r>
              <a:rPr lang="en-US" dirty="0"/>
              <a:t>31 December 2003 / Universal service The US law is approved</a:t>
            </a:r>
          </a:p>
        </p:txBody>
      </p:sp>
      <p:cxnSp>
        <p:nvCxnSpPr>
          <p:cNvPr id="31" name="구부러진 연결선 43"/>
          <p:cNvCxnSpPr>
            <a:stCxn id="19" idx="1"/>
            <a:endCxn id="25" idx="2"/>
          </p:cNvCxnSpPr>
          <p:nvPr/>
        </p:nvCxnSpPr>
        <p:spPr>
          <a:xfrm rot="10800000">
            <a:off x="2526251" y="3000375"/>
            <a:ext cx="188375" cy="510094"/>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구부러진 연결선 43"/>
          <p:cNvCxnSpPr>
            <a:stCxn id="20" idx="0"/>
            <a:endCxn id="26" idx="2"/>
          </p:cNvCxnSpPr>
          <p:nvPr/>
        </p:nvCxnSpPr>
        <p:spPr>
          <a:xfrm rot="5400000" flipH="1" flipV="1">
            <a:off x="4198144" y="2944019"/>
            <a:ext cx="747713" cy="3175"/>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구부러진 연결선 43"/>
          <p:cNvCxnSpPr>
            <a:stCxn id="24" idx="3"/>
            <a:endCxn id="27" idx="0"/>
          </p:cNvCxnSpPr>
          <p:nvPr/>
        </p:nvCxnSpPr>
        <p:spPr>
          <a:xfrm rot="5400000">
            <a:off x="6637338" y="3933825"/>
            <a:ext cx="1895475" cy="1666875"/>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구부러진 연결선 43"/>
          <p:cNvCxnSpPr>
            <a:stCxn id="23" idx="2"/>
            <a:endCxn id="30" idx="0"/>
          </p:cNvCxnSpPr>
          <p:nvPr/>
        </p:nvCxnSpPr>
        <p:spPr>
          <a:xfrm rot="5400000">
            <a:off x="5934075" y="3208338"/>
            <a:ext cx="1109663" cy="2332037"/>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구부러진 연결선 43"/>
          <p:cNvCxnSpPr>
            <a:stCxn id="22" idx="2"/>
            <a:endCxn id="28" idx="3"/>
          </p:cNvCxnSpPr>
          <p:nvPr/>
        </p:nvCxnSpPr>
        <p:spPr>
          <a:xfrm rot="5400000">
            <a:off x="6076157" y="3386931"/>
            <a:ext cx="788988" cy="1654175"/>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3" name="구부러진 연결선 43"/>
          <p:cNvCxnSpPr>
            <a:stCxn id="21" idx="0"/>
            <a:endCxn id="29" idx="2"/>
          </p:cNvCxnSpPr>
          <p:nvPr/>
        </p:nvCxnSpPr>
        <p:spPr>
          <a:xfrm rot="16200000" flipV="1">
            <a:off x="6308299" y="2984073"/>
            <a:ext cx="461963" cy="208817"/>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par>
                                <p:cTn id="8" presetID="1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slide(fromBottom)">
                                      <p:cBhvr>
                                        <p:cTn id="10" dur="500"/>
                                        <p:tgtEl>
                                          <p:spTgt spid="3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lide(fromBottom)">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lide(fromBottom)">
                                      <p:cBhvr>
                                        <p:cTn id="22" dur="500"/>
                                        <p:tgtEl>
                                          <p:spTgt spid="3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lide(fromBottom)">
                                      <p:cBhvr>
                                        <p:cTn id="25" dur="500"/>
                                        <p:tgtEl>
                                          <p:spTgt spid="2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lide(fromBottom)">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2" presetClass="entr" presetSubtype="4"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slide(fromBottom)">
                                      <p:cBhvr>
                                        <p:cTn id="37" dur="500"/>
                                        <p:tgtEl>
                                          <p:spTgt spid="29"/>
                                        </p:tgtEl>
                                      </p:cBhvr>
                                    </p:animEffect>
                                  </p:childTnLst>
                                </p:cTn>
                              </p:par>
                              <p:par>
                                <p:cTn id="38" presetID="12" presetClass="entr" presetSubtype="4"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slide(fromBottom)">
                                      <p:cBhvr>
                                        <p:cTn id="40" dur="500"/>
                                        <p:tgtEl>
                                          <p:spTgt spid="5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slide(fromBottom)">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53"/>
                                        </p:tgtEl>
                                        <p:attrNameLst>
                                          <p:attrName>style.visibility</p:attrName>
                                        </p:attrNameLst>
                                      </p:cBhvr>
                                      <p:to>
                                        <p:strVal val="hidden"/>
                                      </p:to>
                                    </p:se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par>
                                <p:cTn id="53" presetID="12" presetClass="entr" presetSubtype="4"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lide(fromBottom)">
                                      <p:cBhvr>
                                        <p:cTn id="55" dur="500"/>
                                        <p:tgtEl>
                                          <p:spTgt spid="49"/>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slide(fromBottom)">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slide(fromBottom)">
                                      <p:cBhvr>
                                        <p:cTn id="67" dur="500"/>
                                        <p:tgtEl>
                                          <p:spTgt spid="23"/>
                                        </p:tgtEl>
                                      </p:cBhvr>
                                    </p:animEffect>
                                  </p:childTnLst>
                                </p:cTn>
                              </p:par>
                              <p:par>
                                <p:cTn id="68" presetID="12" presetClass="entr" presetSubtype="4"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slide(fromBottom)">
                                      <p:cBhvr>
                                        <p:cTn id="70" dur="500"/>
                                        <p:tgtEl>
                                          <p:spTgt spid="45"/>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slide(fromBottom)">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45"/>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0"/>
                                        </p:tgtEl>
                                        <p:attrNameLst>
                                          <p:attrName>style.visibility</p:attrName>
                                        </p:attrNameLst>
                                      </p:cBhvr>
                                      <p:to>
                                        <p:strVal val="hidden"/>
                                      </p:to>
                                    </p:set>
                                  </p:childTnLst>
                                </p:cTn>
                              </p:par>
                              <p:par>
                                <p:cTn id="80" presetID="12" presetClass="entr" presetSubtype="4"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slide(fromBottom)">
                                      <p:cBhvr>
                                        <p:cTn id="82" dur="500"/>
                                        <p:tgtEl>
                                          <p:spTgt spid="24"/>
                                        </p:tgtEl>
                                      </p:cBhvr>
                                    </p:animEffect>
                                  </p:childTnLst>
                                </p:cTn>
                              </p:par>
                              <p:par>
                                <p:cTn id="83" presetID="12" presetClass="entr" presetSubtype="4"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slide(fromBottom)">
                                      <p:cBhvr>
                                        <p:cTn id="85" dur="500"/>
                                        <p:tgtEl>
                                          <p:spTgt spid="41"/>
                                        </p:tgtEl>
                                      </p:cBhvr>
                                    </p:animEffect>
                                  </p:childTnLst>
                                </p:cTn>
                              </p:par>
                              <p:par>
                                <p:cTn id="86" presetID="12" presetClass="entr" presetSubtype="4"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slide(fromBottom)">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8" grpId="0" animBg="1"/>
      <p:bldP spid="28" grpId="1" animBg="1"/>
      <p:bldP spid="29" grpId="0" animBg="1"/>
      <p:bldP spid="29" grpId="1" animBg="1"/>
      <p:bldP spid="30" grpId="0" animBg="1"/>
      <p:bldP spid="3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p:cNvSpPr>
            <a:spLocks noGrp="1"/>
          </p:cNvSpPr>
          <p:nvPr>
            <p:ph type="title"/>
          </p:nvPr>
        </p:nvSpPr>
        <p:spPr>
          <a:xfrm>
            <a:off x="685800" y="71438"/>
            <a:ext cx="7772400" cy="1143000"/>
          </a:xfrm>
        </p:spPr>
        <p:txBody>
          <a:bodyPr/>
          <a:lstStyle/>
          <a:p>
            <a:pPr eaLnBrk="1" hangingPunct="1"/>
            <a:r>
              <a:rPr lang="en-US" altLang="ko-KR" dirty="0" smtClean="0">
                <a:ea typeface="굴림" charset="-127"/>
              </a:rPr>
              <a:t>France Telecom</a:t>
            </a:r>
            <a:endParaRPr lang="ko-KR" altLang="en-US" dirty="0" smtClean="0">
              <a:ea typeface="굴림" charset="-127"/>
            </a:endParaRPr>
          </a:p>
        </p:txBody>
      </p:sp>
      <p:sp>
        <p:nvSpPr>
          <p:cNvPr id="13315" name="내용 개체 틀 2"/>
          <p:cNvSpPr>
            <a:spLocks noGrp="1"/>
          </p:cNvSpPr>
          <p:nvPr>
            <p:ph idx="1"/>
          </p:nvPr>
        </p:nvSpPr>
        <p:spPr>
          <a:xfrm>
            <a:off x="277831" y="1148929"/>
            <a:ext cx="8528544" cy="4928313"/>
          </a:xfrm>
        </p:spPr>
        <p:txBody>
          <a:bodyPr>
            <a:normAutofit lnSpcReduction="10000"/>
          </a:bodyPr>
          <a:lstStyle/>
          <a:p>
            <a:pPr eaLnBrk="1" hangingPunct="1"/>
            <a:r>
              <a:rPr lang="en-US" altLang="ko-KR" sz="2200" dirty="0" smtClean="0">
                <a:ea typeface="굴림" charset="-127"/>
              </a:rPr>
              <a:t>History</a:t>
            </a:r>
          </a:p>
          <a:p>
            <a:pPr lvl="1" eaLnBrk="1" hangingPunct="1"/>
            <a:r>
              <a:rPr lang="en-US" altLang="ko-KR" sz="1800" b="1" dirty="0" smtClean="0">
                <a:ea typeface="굴림" charset="-127"/>
              </a:rPr>
              <a:t>1878 : </a:t>
            </a:r>
            <a:r>
              <a:rPr lang="en-US" altLang="ko-KR" sz="1800" dirty="0" smtClean="0">
                <a:ea typeface="굴림" charset="-127"/>
              </a:rPr>
              <a:t>creation of the Postal and Telegraph ministry.</a:t>
            </a:r>
          </a:p>
          <a:p>
            <a:pPr lvl="1" eaLnBrk="1" hangingPunct="1"/>
            <a:r>
              <a:rPr lang="en-US" altLang="ko-KR" sz="1800" b="1" dirty="0" smtClean="0">
                <a:ea typeface="굴림" charset="-127"/>
              </a:rPr>
              <a:t>1970 : </a:t>
            </a:r>
            <a:r>
              <a:rPr lang="en-US" altLang="ko-KR" sz="1800" dirty="0" smtClean="0">
                <a:ea typeface="굴림" charset="-127"/>
              </a:rPr>
              <a:t>the 6th Plan highlights the role of telecommunications in the French economic development.</a:t>
            </a:r>
          </a:p>
          <a:p>
            <a:pPr lvl="1" eaLnBrk="1" hangingPunct="1"/>
            <a:r>
              <a:rPr lang="en-US" altLang="ko-KR" sz="1800" b="1" dirty="0" smtClean="0">
                <a:ea typeface="굴림" charset="-127"/>
              </a:rPr>
              <a:t>1974 : </a:t>
            </a:r>
            <a:r>
              <a:rPr lang="en-US" altLang="ko-KR" sz="1800" dirty="0" smtClean="0">
                <a:ea typeface="굴림" charset="-127"/>
              </a:rPr>
              <a:t>The general direction of the postal and telecommunications services becomes the biggest public investor and one year later, the telephone "catching up" Plan is adopted.</a:t>
            </a:r>
          </a:p>
          <a:p>
            <a:pPr lvl="1" eaLnBrk="1" hangingPunct="1"/>
            <a:r>
              <a:rPr lang="en-US" altLang="ko-KR" sz="1800" b="1" dirty="0" smtClean="0">
                <a:ea typeface="굴림" charset="-127"/>
              </a:rPr>
              <a:t>1988 : </a:t>
            </a:r>
            <a:r>
              <a:rPr lang="en-US" altLang="ko-KR" sz="1800" dirty="0" smtClean="0">
                <a:ea typeface="굴림" charset="-127"/>
              </a:rPr>
              <a:t>creation of France Telecom.</a:t>
            </a:r>
          </a:p>
          <a:p>
            <a:pPr lvl="1" eaLnBrk="1" hangingPunct="1"/>
            <a:r>
              <a:rPr lang="en-US" altLang="ko-KR" sz="1800" b="1" dirty="0" smtClean="0">
                <a:ea typeface="굴림" charset="-127"/>
              </a:rPr>
              <a:t>1991 : </a:t>
            </a:r>
            <a:r>
              <a:rPr lang="en-US" altLang="ko-KR" sz="1800" dirty="0" smtClean="0">
                <a:ea typeface="굴림" charset="-127"/>
              </a:rPr>
              <a:t>France Telecom becomes  an  autonomous provider of a public service. </a:t>
            </a:r>
          </a:p>
          <a:p>
            <a:pPr lvl="1" eaLnBrk="1" hangingPunct="1"/>
            <a:r>
              <a:rPr lang="en-US" altLang="ko-KR" sz="1800" b="1" dirty="0" smtClean="0">
                <a:ea typeface="굴림" charset="-127"/>
              </a:rPr>
              <a:t>1996 : </a:t>
            </a:r>
            <a:r>
              <a:rPr lang="en-US" altLang="ko-KR" sz="1800" dirty="0" smtClean="0">
                <a:ea typeface="굴림" charset="-127"/>
              </a:rPr>
              <a:t>France Telecom becomes a public limited company.</a:t>
            </a:r>
          </a:p>
          <a:p>
            <a:pPr lvl="1" eaLnBrk="1" hangingPunct="1"/>
            <a:r>
              <a:rPr lang="en-US" altLang="ko-KR" sz="1800" b="1" dirty="0" smtClean="0">
                <a:ea typeface="굴림" charset="-127"/>
              </a:rPr>
              <a:t>1997 : </a:t>
            </a:r>
            <a:r>
              <a:rPr lang="en-US" altLang="ko-KR" sz="1800" dirty="0" smtClean="0">
                <a:ea typeface="굴림" charset="-127"/>
              </a:rPr>
              <a:t>France Telecom opens its capital and its shares are traded on the stock markets in Paris and New York.</a:t>
            </a:r>
          </a:p>
          <a:p>
            <a:pPr lvl="1" eaLnBrk="1" hangingPunct="1"/>
            <a:r>
              <a:rPr lang="en-US" altLang="ko-KR" sz="1800" b="1" dirty="0" smtClean="0">
                <a:ea typeface="굴림" charset="-127"/>
              </a:rPr>
              <a:t>2000 : </a:t>
            </a:r>
            <a:r>
              <a:rPr lang="en-US" altLang="ko-KR" sz="1800" dirty="0" smtClean="0">
                <a:ea typeface="굴림" charset="-127"/>
              </a:rPr>
              <a:t>France Telecom launches its Internet subsidiary, </a:t>
            </a:r>
            <a:r>
              <a:rPr lang="en-US" altLang="ko-KR" sz="1800" dirty="0" err="1" smtClean="0">
                <a:ea typeface="굴림" charset="-127"/>
              </a:rPr>
              <a:t>Wanadoo</a:t>
            </a:r>
            <a:r>
              <a:rPr lang="en-US" altLang="ko-KR" sz="1800" dirty="0" smtClean="0">
                <a:ea typeface="굴림" charset="-127"/>
              </a:rPr>
              <a:t>, on the Paris stock market  and also acquires the British mobile telephone operator Orange and becomes the 2nd largest European player in the mobile industry.</a:t>
            </a:r>
            <a:endParaRPr lang="ko-KR" altLang="en-US" sz="1800" dirty="0" smtClean="0">
              <a:ea typeface="굴림"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accent2"/>
            </a:gs>
            <a:gs pos="100000">
              <a:schemeClr val="accent2">
                <a:gamma/>
                <a:tint val="73725"/>
                <a:invGamma/>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1C1C1C"/>
        </a:dk1>
        <a:lt1>
          <a:srgbClr val="FFFFFF"/>
        </a:lt1>
        <a:dk2>
          <a:srgbClr val="080808"/>
        </a:dk2>
        <a:lt2>
          <a:srgbClr val="DDDDDD"/>
        </a:lt2>
        <a:accent1>
          <a:srgbClr val="EE3516"/>
        </a:accent1>
        <a:accent2>
          <a:srgbClr val="F3BD33"/>
        </a:accent2>
        <a:accent3>
          <a:srgbClr val="FFFFFF"/>
        </a:accent3>
        <a:accent4>
          <a:srgbClr val="161616"/>
        </a:accent4>
        <a:accent5>
          <a:srgbClr val="F5AEAB"/>
        </a:accent5>
        <a:accent6>
          <a:srgbClr val="DCAB2D"/>
        </a:accent6>
        <a:hlink>
          <a:srgbClr val="AED925"/>
        </a:hlink>
        <a:folHlink>
          <a:srgbClr val="4E9D41"/>
        </a:folHlink>
      </a:clrScheme>
      <a:clrMap bg1="lt1" tx1="dk1" bg2="lt2" tx2="dk2" accent1="accent1" accent2="accent2" accent3="accent3" accent4="accent4" accent5="accent5" accent6="accent6" hlink="hlink" folHlink="folHlink"/>
    </a:extraClrScheme>
    <a:extraClrScheme>
      <a:clrScheme name="1_Default Design 2">
        <a:dk1>
          <a:srgbClr val="1C1C1C"/>
        </a:dk1>
        <a:lt1>
          <a:srgbClr val="FFFFFF"/>
        </a:lt1>
        <a:dk2>
          <a:srgbClr val="080808"/>
        </a:dk2>
        <a:lt2>
          <a:srgbClr val="DDDDDD"/>
        </a:lt2>
        <a:accent1>
          <a:srgbClr val="25A757"/>
        </a:accent1>
        <a:accent2>
          <a:srgbClr val="8DA955"/>
        </a:accent2>
        <a:accent3>
          <a:srgbClr val="FFFFFF"/>
        </a:accent3>
        <a:accent4>
          <a:srgbClr val="161616"/>
        </a:accent4>
        <a:accent5>
          <a:srgbClr val="ACD0B4"/>
        </a:accent5>
        <a:accent6>
          <a:srgbClr val="7F994C"/>
        </a:accent6>
        <a:hlink>
          <a:srgbClr val="D5B35D"/>
        </a:hlink>
        <a:folHlink>
          <a:srgbClr val="B86A2A"/>
        </a:folHlink>
      </a:clrScheme>
      <a:clrMap bg1="lt1" tx1="dk1" bg2="lt2" tx2="dk2" accent1="accent1" accent2="accent2" accent3="accent3" accent4="accent4" accent5="accent5" accent6="accent6" hlink="hlink" folHlink="folHlink"/>
    </a:extraClrScheme>
    <a:extraClrScheme>
      <a:clrScheme name="1_Default Design 3">
        <a:dk1>
          <a:srgbClr val="1C1C1C"/>
        </a:dk1>
        <a:lt1>
          <a:srgbClr val="FFFFFF"/>
        </a:lt1>
        <a:dk2>
          <a:srgbClr val="080808"/>
        </a:dk2>
        <a:lt2>
          <a:srgbClr val="DDDDDD"/>
        </a:lt2>
        <a:accent1>
          <a:srgbClr val="EFC119"/>
        </a:accent1>
        <a:accent2>
          <a:srgbClr val="8CCF49"/>
        </a:accent2>
        <a:accent3>
          <a:srgbClr val="FFFFFF"/>
        </a:accent3>
        <a:accent4>
          <a:srgbClr val="161616"/>
        </a:accent4>
        <a:accent5>
          <a:srgbClr val="F6DDAB"/>
        </a:accent5>
        <a:accent6>
          <a:srgbClr val="7EBB41"/>
        </a:accent6>
        <a:hlink>
          <a:srgbClr val="74D3FE"/>
        </a:hlink>
        <a:folHlink>
          <a:srgbClr val="3075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15385</TotalTime>
  <Words>2361</Words>
  <Application>Microsoft Office PowerPoint</Application>
  <PresentationFormat>화면 슬라이드 쇼(4:3)</PresentationFormat>
  <Paragraphs>632</Paragraphs>
  <Slides>49</Slides>
  <Notes>26</Notes>
  <HiddenSlides>0</HiddenSlides>
  <MMClips>0</MMClips>
  <ScaleCrop>false</ScaleCrop>
  <HeadingPairs>
    <vt:vector size="4" baseType="variant">
      <vt:variant>
        <vt:lpstr>테마</vt:lpstr>
      </vt:variant>
      <vt:variant>
        <vt:i4>1</vt:i4>
      </vt:variant>
      <vt:variant>
        <vt:lpstr>슬라이드 제목</vt:lpstr>
      </vt:variant>
      <vt:variant>
        <vt:i4>49</vt:i4>
      </vt:variant>
    </vt:vector>
  </HeadingPairs>
  <TitlesOfParts>
    <vt:vector size="50" baseType="lpstr">
      <vt:lpstr>1_Default Design</vt:lpstr>
      <vt:lpstr>Current Telecommunication Landscape</vt:lpstr>
      <vt:lpstr>슬라이드 2</vt:lpstr>
      <vt:lpstr>History and Regulation (1850-1945)</vt:lpstr>
      <vt:lpstr>History and Regulation (1945-1995)</vt:lpstr>
      <vt:lpstr>Regulator(1/2). ART</vt:lpstr>
      <vt:lpstr>Regulator(2/2). ARCEP</vt:lpstr>
      <vt:lpstr>Major Regulations</vt:lpstr>
      <vt:lpstr>Some other milestones</vt:lpstr>
      <vt:lpstr>France Telecom</vt:lpstr>
      <vt:lpstr>France Telecom</vt:lpstr>
      <vt:lpstr>The advance of FT into foreign countries</vt:lpstr>
      <vt:lpstr>France Telecom</vt:lpstr>
      <vt:lpstr>France Telecom</vt:lpstr>
      <vt:lpstr>The French Market</vt:lpstr>
      <vt:lpstr>Major Telecommunications Operators</vt:lpstr>
      <vt:lpstr>Fixed-Line Market</vt:lpstr>
      <vt:lpstr>The French Broadband Market</vt:lpstr>
      <vt:lpstr>Mobile Market in France</vt:lpstr>
      <vt:lpstr>Number of Clients and Market share</vt:lpstr>
      <vt:lpstr>Mobile Market in France</vt:lpstr>
      <vt:lpstr>Issue –Convergence of broadcasting and communication Law</vt:lpstr>
      <vt:lpstr>New regulator in the new law</vt:lpstr>
      <vt:lpstr>Progress of the Law Establishment</vt:lpstr>
      <vt:lpstr>슬라이드 24</vt:lpstr>
      <vt:lpstr>History and Regulation (1850-1960)</vt:lpstr>
      <vt:lpstr>History and Regulation (1960-1995)</vt:lpstr>
      <vt:lpstr>Major Regulations</vt:lpstr>
      <vt:lpstr>Some other milestones</vt:lpstr>
      <vt:lpstr>Regulator. Ofcom</vt:lpstr>
      <vt:lpstr>Organization chart of Ofcom</vt:lpstr>
      <vt:lpstr>Actual actions of Ofcom</vt:lpstr>
      <vt:lpstr>British Telecom</vt:lpstr>
      <vt:lpstr>Vodafone</vt:lpstr>
      <vt:lpstr>슬라이드 34</vt:lpstr>
      <vt:lpstr>슬라이드 35</vt:lpstr>
      <vt:lpstr>슬라이드 36</vt:lpstr>
      <vt:lpstr>슬라이드 37</vt:lpstr>
      <vt:lpstr>슬라이드 38</vt:lpstr>
      <vt:lpstr>슬라이드 39</vt:lpstr>
      <vt:lpstr>슬라이드 40</vt:lpstr>
      <vt:lpstr>슬라이드 41</vt:lpstr>
      <vt:lpstr>슬라이드 42</vt:lpstr>
      <vt:lpstr>슬라이드 43</vt:lpstr>
      <vt:lpstr>슬라이드 44</vt:lpstr>
      <vt:lpstr>Recent Trend</vt:lpstr>
      <vt:lpstr>Bundling Service</vt:lpstr>
      <vt:lpstr>Bundling Service</vt:lpstr>
      <vt:lpstr>Reference</vt:lpstr>
      <vt:lpstr>Reference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Testpc1</dc:creator>
  <cp:lastModifiedBy>고대원</cp:lastModifiedBy>
  <cp:revision>518</cp:revision>
  <dcterms:created xsi:type="dcterms:W3CDTF">2005-01-06T00:36:03Z</dcterms:created>
  <dcterms:modified xsi:type="dcterms:W3CDTF">2007-10-04T02:14:46Z</dcterms:modified>
</cp:coreProperties>
</file>